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43"/>
  </p:notesMasterIdLst>
  <p:handoutMasterIdLst>
    <p:handoutMasterId r:id="rId44"/>
  </p:handoutMasterIdLst>
  <p:sldIdLst>
    <p:sldId id="256" r:id="rId2"/>
    <p:sldId id="349" r:id="rId3"/>
    <p:sldId id="429" r:id="rId4"/>
    <p:sldId id="345" r:id="rId5"/>
    <p:sldId id="352" r:id="rId6"/>
    <p:sldId id="347" r:id="rId7"/>
    <p:sldId id="409" r:id="rId8"/>
    <p:sldId id="411" r:id="rId9"/>
    <p:sldId id="412" r:id="rId10"/>
    <p:sldId id="452" r:id="rId11"/>
    <p:sldId id="390" r:id="rId12"/>
    <p:sldId id="392" r:id="rId13"/>
    <p:sldId id="416" r:id="rId14"/>
    <p:sldId id="417" r:id="rId15"/>
    <p:sldId id="418" r:id="rId16"/>
    <p:sldId id="419" r:id="rId17"/>
    <p:sldId id="432" r:id="rId18"/>
    <p:sldId id="433" r:id="rId19"/>
    <p:sldId id="420" r:id="rId20"/>
    <p:sldId id="421" r:id="rId21"/>
    <p:sldId id="422" r:id="rId22"/>
    <p:sldId id="423" r:id="rId23"/>
    <p:sldId id="424" r:id="rId24"/>
    <p:sldId id="437" r:id="rId25"/>
    <p:sldId id="453" r:id="rId26"/>
    <p:sldId id="448" r:id="rId27"/>
    <p:sldId id="447" r:id="rId28"/>
    <p:sldId id="450" r:id="rId29"/>
    <p:sldId id="449" r:id="rId30"/>
    <p:sldId id="315" r:id="rId31"/>
    <p:sldId id="440" r:id="rId32"/>
    <p:sldId id="441" r:id="rId33"/>
    <p:sldId id="443" r:id="rId34"/>
    <p:sldId id="439" r:id="rId35"/>
    <p:sldId id="438" r:id="rId36"/>
    <p:sldId id="442" r:id="rId37"/>
    <p:sldId id="445" r:id="rId38"/>
    <p:sldId id="444" r:id="rId39"/>
    <p:sldId id="446" r:id="rId40"/>
    <p:sldId id="451" r:id="rId41"/>
    <p:sldId id="435"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1A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6213" autoAdjust="0"/>
  </p:normalViewPr>
  <p:slideViewPr>
    <p:cSldViewPr snapToGrid="0" snapToObjects="1">
      <p:cViewPr varScale="1">
        <p:scale>
          <a:sx n="132" d="100"/>
          <a:sy n="132" d="100"/>
        </p:scale>
        <p:origin x="1632" y="1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0287C3D-3DF0-1A46-A6F2-1EC411A6F094}" type="datetimeFigureOut">
              <a:rPr lang="en-US" smtClean="0"/>
              <a:t>11/25/18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EFF5AD-B20F-2A4B-BE9C-5F6A79E85415}" type="slidenum">
              <a:rPr lang="en-US" smtClean="0"/>
              <a:t>‹#›</a:t>
            </a:fld>
            <a:endParaRPr lang="en-US"/>
          </a:p>
        </p:txBody>
      </p:sp>
    </p:spTree>
    <p:extLst>
      <p:ext uri="{BB962C8B-B14F-4D97-AF65-F5344CB8AC3E}">
        <p14:creationId xmlns:p14="http://schemas.microsoft.com/office/powerpoint/2010/main" val="2177605174"/>
      </p:ext>
    </p:extLst>
  </p:cSld>
  <p:clrMap bg1="lt1" tx1="dk1" bg2="lt2" tx2="dk2" accent1="accent1" accent2="accent2" accent3="accent3" accent4="accent4" accent5="accent5" accent6="accent6" hlink="hlink" folHlink="folHlink"/>
  <p:hf hdr="0" ftr="0" dt="0"/>
</p:handoutMaster>
</file>

<file path=ppt/media/image1.tiff>
</file>

<file path=ppt/media/image2.tiff>
</file>

<file path=ppt/media/image3.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43A8CA-B59A-AF40-9F9C-C00A970C6A21}" type="datetimeFigureOut">
              <a:rPr lang="en-US" smtClean="0"/>
              <a:t>11/25/18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02761ED-5A3C-EB4B-ADB1-72E521740C89}" type="slidenum">
              <a:rPr lang="en-US" smtClean="0"/>
              <a:t>‹#›</a:t>
            </a:fld>
            <a:endParaRPr lang="en-US"/>
          </a:p>
        </p:txBody>
      </p:sp>
    </p:spTree>
    <p:extLst>
      <p:ext uri="{BB962C8B-B14F-4D97-AF65-F5344CB8AC3E}">
        <p14:creationId xmlns:p14="http://schemas.microsoft.com/office/powerpoint/2010/main" val="3040664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or random test tools are very effective tools at finding bugs in many software systems, such as compilers, language runtimes or network </a:t>
            </a:r>
            <a:r>
              <a:rPr lang="en-US" sz="1200" kern="1200" dirty="0" err="1">
                <a:solidFill>
                  <a:schemeClr val="tx1"/>
                </a:solidFill>
                <a:effectLst/>
                <a:latin typeface="+mn-lt"/>
                <a:ea typeface="+mn-ea"/>
                <a:cs typeface="+mn-cs"/>
              </a:rPr>
              <a:t>protocals</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People take fuzzing seriously, for example, Google built the </a:t>
            </a:r>
            <a:r>
              <a:rPr lang="en-US" sz="1200" kern="1200" dirty="0" err="1">
                <a:solidFill>
                  <a:schemeClr val="tx1"/>
                </a:solidFill>
                <a:effectLst/>
                <a:latin typeface="+mn-lt"/>
                <a:ea typeface="+mn-ea"/>
                <a:cs typeface="+mn-cs"/>
              </a:rPr>
              <a:t>clusterfuzz</a:t>
            </a:r>
            <a:r>
              <a:rPr lang="en-US" sz="1200" kern="1200" dirty="0">
                <a:solidFill>
                  <a:schemeClr val="tx1"/>
                </a:solidFill>
                <a:effectLst/>
                <a:latin typeface="+mn-lt"/>
                <a:ea typeface="+mn-ea"/>
                <a:cs typeface="+mn-cs"/>
              </a:rPr>
              <a:t> for fuzzing Chrome on top of a cluster of several hundreds of virtual machines. Within 5 months, the </a:t>
            </a:r>
            <a:r>
              <a:rPr lang="en-US" sz="1200" kern="1200" dirty="0" err="1">
                <a:solidFill>
                  <a:schemeClr val="tx1"/>
                </a:solidFill>
                <a:effectLst/>
                <a:latin typeface="+mn-lt"/>
                <a:ea typeface="+mn-ea"/>
                <a:cs typeface="+mn-cs"/>
              </a:rPr>
              <a:t>clusterfuzz</a:t>
            </a:r>
            <a:r>
              <a:rPr lang="en-US" sz="1200" kern="1200" dirty="0">
                <a:solidFill>
                  <a:schemeClr val="tx1"/>
                </a:solidFill>
                <a:effectLst/>
                <a:latin typeface="+mn-lt"/>
                <a:ea typeface="+mn-ea"/>
                <a:cs typeface="+mn-cs"/>
              </a:rPr>
              <a:t> was able to identify about 100 unique vulnerabilities in Chrome. So it's a big deal. </a:t>
            </a:r>
          </a:p>
          <a:p>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a:t>
            </a:fld>
            <a:endParaRPr lang="en-US"/>
          </a:p>
        </p:txBody>
      </p:sp>
    </p:spTree>
    <p:extLst>
      <p:ext uri="{BB962C8B-B14F-4D97-AF65-F5344CB8AC3E}">
        <p14:creationId xmlns:p14="http://schemas.microsoft.com/office/powerpoint/2010/main" val="1185482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graph outlines our approach. We first define some distance functions, which we use to compute distance values between test cases.  Then we apply furthest point first, to the distance values to sort all test cases. FPF ordering is one each ranked test case is the one that is furthest from the closest of all previously ranked test cases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10</a:t>
            </a:fld>
            <a:endParaRPr lang="en-US"/>
          </a:p>
        </p:txBody>
      </p:sp>
    </p:spTree>
    <p:extLst>
      <p:ext uri="{BB962C8B-B14F-4D97-AF65-F5344CB8AC3E}">
        <p14:creationId xmlns:p14="http://schemas.microsoft.com/office/powerpoint/2010/main" val="4230762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Ok, now let’s see how the ranking algorithm works. Here we have 4 points, each one representing a test case. Remember that the distance between test cases reflects the dissimilarity between them. For example, P1 and P4 are likely to trigger different bugs due to the large distance between them, whereas P1 and P3 may uncover the same bug because their distance is small.</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11</a:t>
            </a:fld>
            <a:endParaRPr lang="en-US"/>
          </a:p>
        </p:txBody>
      </p:sp>
    </p:spTree>
    <p:extLst>
      <p:ext uri="{BB962C8B-B14F-4D97-AF65-F5344CB8AC3E}">
        <p14:creationId xmlns:p14="http://schemas.microsoft.com/office/powerpoint/2010/main" val="1387771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algorithm starts out by taking an arbitrary test case. Let’s suppose we take P4. OK, if we only need report one bug, we are done. But let’s see if we want to report more bugs, so we check the distances between P4 and each of the remaining points. Because P1 has the maximum distance to P4, we will add P1 into our list</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12</a:t>
            </a:fld>
            <a:endParaRPr lang="en-US"/>
          </a:p>
        </p:txBody>
      </p:sp>
    </p:spTree>
    <p:extLst>
      <p:ext uri="{BB962C8B-B14F-4D97-AF65-F5344CB8AC3E}">
        <p14:creationId xmlns:p14="http://schemas.microsoft.com/office/powerpoint/2010/main" val="2926925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assume P1 and P4 trigger different bugs, then we are encouraged, and want to get more.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15</a:t>
            </a:fld>
            <a:endParaRPr lang="en-US"/>
          </a:p>
        </p:txBody>
      </p:sp>
    </p:spTree>
    <p:extLst>
      <p:ext uri="{BB962C8B-B14F-4D97-AF65-F5344CB8AC3E}">
        <p14:creationId xmlns:p14="http://schemas.microsoft.com/office/powerpoint/2010/main" val="3212231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Then thing’s becoming a little bit trickier. What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do is that first, we get the minimal distance between P3 and those which have been put into the list. </a:t>
            </a:r>
            <a:endParaRPr lang="en-US" dirty="0"/>
          </a:p>
          <a:p>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16</a:t>
            </a:fld>
            <a:endParaRPr lang="en-US"/>
          </a:p>
        </p:txBody>
      </p:sp>
    </p:spTree>
    <p:extLst>
      <p:ext uri="{BB962C8B-B14F-4D97-AF65-F5344CB8AC3E}">
        <p14:creationId xmlns:p14="http://schemas.microsoft.com/office/powerpoint/2010/main" val="3325723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Similarly we get the minimal distance between P2 and the ranked ones.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17</a:t>
            </a:fld>
            <a:endParaRPr lang="en-US"/>
          </a:p>
        </p:txBody>
      </p:sp>
    </p:spTree>
    <p:extLst>
      <p:ext uri="{BB962C8B-B14F-4D97-AF65-F5344CB8AC3E}">
        <p14:creationId xmlns:p14="http://schemas.microsoft.com/office/powerpoint/2010/main" val="13774045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Then we pick up the larger one from these two distance values. In other word, we maximize the minimal distance between the remaining test cases and the test cases which have been chosen</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18</a:t>
            </a:fld>
            <a:endParaRPr lang="en-US"/>
          </a:p>
        </p:txBody>
      </p:sp>
    </p:spTree>
    <p:extLst>
      <p:ext uri="{BB962C8B-B14F-4D97-AF65-F5344CB8AC3E}">
        <p14:creationId xmlns:p14="http://schemas.microsoft.com/office/powerpoint/2010/main" val="12868134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 me re-emphasize that using FPF ordering makes sure diverse test cases are early in the ranked list. It means if we choose test cases in the order of the list, it’s less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a:t>
            </a:r>
            <a:r>
              <a:rPr lang="en-US" sz="1200" kern="1200" baseline="0" dirty="0">
                <a:solidFill>
                  <a:schemeClr val="tx1"/>
                </a:solidFill>
                <a:effectLst/>
                <a:latin typeface="+mn-lt"/>
                <a:ea typeface="+mn-ea"/>
                <a:cs typeface="+mn-cs"/>
              </a:rPr>
              <a:t> </a:t>
            </a:r>
          </a:p>
          <a:p>
            <a:endParaRPr lang="en-US" sz="1200" kern="1200" baseline="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OK, now I finished how we rank test cases. So far it’s easy. Let’s get into a hard part, how do we choose good distance functions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21</a:t>
            </a:fld>
            <a:endParaRPr lang="en-US"/>
          </a:p>
        </p:txBody>
      </p:sp>
    </p:spTree>
    <p:extLst>
      <p:ext uri="{BB962C8B-B14F-4D97-AF65-F5344CB8AC3E}">
        <p14:creationId xmlns:p14="http://schemas.microsoft.com/office/powerpoint/2010/main" val="15727956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Remember that a good distance function should put test cases triggering the same bug closer to each other.  One question is: what kind of distance metric and distance function should we use for this purpose. However, there is no single good choice, because there are many possible factors which may be relevant to the underlying bugs. We have to try various things. Let’s look through some examples, by which we will see how the choice of distance metrics can affect our results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22</a:t>
            </a:fld>
            <a:endParaRPr lang="en-US"/>
          </a:p>
        </p:txBody>
      </p:sp>
    </p:spTree>
    <p:extLst>
      <p:ext uri="{BB962C8B-B14F-4D97-AF65-F5344CB8AC3E}">
        <p14:creationId xmlns:p14="http://schemas.microsoft.com/office/powerpoint/2010/main" val="9603723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23</a:t>
            </a:fld>
            <a:endParaRPr lang="en-US"/>
          </a:p>
        </p:txBody>
      </p:sp>
    </p:spTree>
    <p:extLst>
      <p:ext uri="{BB962C8B-B14F-4D97-AF65-F5344CB8AC3E}">
        <p14:creationId xmlns:p14="http://schemas.microsoft.com/office/powerpoint/2010/main" val="2133839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 is a simple workflow for fuzzing a compiler. We first launch our </a:t>
            </a:r>
            <a:r>
              <a:rPr lang="en-US" sz="1200" kern="1200" dirty="0" err="1">
                <a:solidFill>
                  <a:schemeClr val="tx1"/>
                </a:solidFill>
                <a:effectLst/>
                <a:latin typeface="+mn-lt"/>
                <a:ea typeface="+mn-ea"/>
                <a:cs typeface="+mn-cs"/>
              </a:rPr>
              <a:t>fuzzer</a:t>
            </a:r>
            <a:r>
              <a:rPr lang="en-US" sz="1200" kern="1200" dirty="0">
                <a:solidFill>
                  <a:schemeClr val="tx1"/>
                </a:solidFill>
                <a:effectLst/>
                <a:latin typeface="+mn-lt"/>
                <a:ea typeface="+mn-ea"/>
                <a:cs typeface="+mn-cs"/>
              </a:rPr>
              <a:t> against the compiler. After a mount of testing time, the </a:t>
            </a:r>
            <a:r>
              <a:rPr lang="en-US" sz="1200" kern="1200" dirty="0" err="1">
                <a:solidFill>
                  <a:schemeClr val="tx1"/>
                </a:solidFill>
                <a:effectLst/>
                <a:latin typeface="+mn-lt"/>
                <a:ea typeface="+mn-ea"/>
                <a:cs typeface="+mn-cs"/>
              </a:rPr>
              <a:t>fuzzer</a:t>
            </a:r>
            <a:r>
              <a:rPr lang="en-US" sz="1200" kern="1200" dirty="0">
                <a:solidFill>
                  <a:schemeClr val="tx1"/>
                </a:solidFill>
                <a:effectLst/>
                <a:latin typeface="+mn-lt"/>
                <a:ea typeface="+mn-ea"/>
                <a:cs typeface="+mn-cs"/>
              </a:rPr>
              <a:t> will give us a number of bug-inducing test cases. Because those test cases are usually large, we use the reducer to reduce them into smaller ones that still preserve the bug behaviors. Then we can submit the small bug-inducing test cases to compiler developers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a:t>
            </a:fld>
            <a:endParaRPr lang="en-US"/>
          </a:p>
        </p:txBody>
      </p:sp>
    </p:spTree>
    <p:extLst>
      <p:ext uri="{BB962C8B-B14F-4D97-AF65-F5344CB8AC3E}">
        <p14:creationId xmlns:p14="http://schemas.microsoft.com/office/powerpoint/2010/main" val="34759049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24</a:t>
            </a:fld>
            <a:endParaRPr lang="en-US"/>
          </a:p>
        </p:txBody>
      </p:sp>
    </p:spTree>
    <p:extLst>
      <p:ext uri="{BB962C8B-B14F-4D97-AF65-F5344CB8AC3E}">
        <p14:creationId xmlns:p14="http://schemas.microsoft.com/office/powerpoint/2010/main" val="506090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25</a:t>
            </a:fld>
            <a:endParaRPr lang="en-US"/>
          </a:p>
        </p:txBody>
      </p:sp>
    </p:spTree>
    <p:extLst>
      <p:ext uri="{BB962C8B-B14F-4D97-AF65-F5344CB8AC3E}">
        <p14:creationId xmlns:p14="http://schemas.microsoft.com/office/powerpoint/2010/main" val="2674306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27</a:t>
            </a:fld>
            <a:endParaRPr lang="en-US"/>
          </a:p>
        </p:txBody>
      </p:sp>
    </p:spTree>
    <p:extLst>
      <p:ext uri="{BB962C8B-B14F-4D97-AF65-F5344CB8AC3E}">
        <p14:creationId xmlns:p14="http://schemas.microsoft.com/office/powerpoint/2010/main" val="40201522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28</a:t>
            </a:fld>
            <a:endParaRPr lang="en-US"/>
          </a:p>
        </p:txBody>
      </p:sp>
    </p:spTree>
    <p:extLst>
      <p:ext uri="{BB962C8B-B14F-4D97-AF65-F5344CB8AC3E}">
        <p14:creationId xmlns:p14="http://schemas.microsoft.com/office/powerpoint/2010/main" val="32979992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did our experiments over thousands of test cases for GCC 4.3.0 and </a:t>
            </a:r>
            <a:r>
              <a:rPr lang="en-US" sz="1200" kern="1200" dirty="0" err="1">
                <a:solidFill>
                  <a:schemeClr val="tx1"/>
                </a:solidFill>
                <a:effectLst/>
                <a:latin typeface="+mn-lt"/>
                <a:ea typeface="+mn-ea"/>
                <a:cs typeface="+mn-cs"/>
              </a:rPr>
              <a:t>SpiderMonkey</a:t>
            </a:r>
            <a:r>
              <a:rPr lang="en-US" sz="1200" kern="1200" dirty="0">
                <a:solidFill>
                  <a:schemeClr val="tx1"/>
                </a:solidFill>
                <a:effectLst/>
                <a:latin typeface="+mn-lt"/>
                <a:ea typeface="+mn-ea"/>
                <a:cs typeface="+mn-cs"/>
              </a:rPr>
              <a:t> 1.6. All test cases were generated by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and a modified version of </a:t>
            </a:r>
            <a:r>
              <a:rPr lang="en-US" sz="1200" kern="1200" dirty="0" err="1">
                <a:solidFill>
                  <a:schemeClr val="tx1"/>
                </a:solidFill>
                <a:effectLst/>
                <a:latin typeface="+mn-lt"/>
                <a:ea typeface="+mn-ea"/>
                <a:cs typeface="+mn-cs"/>
              </a:rPr>
              <a:t>JSfunfuzz</a:t>
            </a:r>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29</a:t>
            </a:fld>
            <a:endParaRPr lang="en-US"/>
          </a:p>
        </p:txBody>
      </p:sp>
    </p:spTree>
    <p:extLst>
      <p:ext uri="{BB962C8B-B14F-4D97-AF65-F5344CB8AC3E}">
        <p14:creationId xmlns:p14="http://schemas.microsoft.com/office/powerpoint/2010/main" val="5241136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a couple of solutions. First, we can submit one bug report, then we wait. But unfortunately, the waiting list is pretty long.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30</a:t>
            </a:fld>
            <a:endParaRPr lang="en-US"/>
          </a:p>
        </p:txBody>
      </p:sp>
    </p:spTree>
    <p:extLst>
      <p:ext uri="{BB962C8B-B14F-4D97-AF65-F5344CB8AC3E}">
        <p14:creationId xmlns:p14="http://schemas.microsoft.com/office/powerpoint/2010/main" val="16484979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a couple of solutions. First, we can submit one bug report, then we wait. But unfortunately, the waiting list is pretty long.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33</a:t>
            </a:fld>
            <a:endParaRPr lang="en-US"/>
          </a:p>
        </p:txBody>
      </p:sp>
    </p:spTree>
    <p:extLst>
      <p:ext uri="{BB962C8B-B14F-4D97-AF65-F5344CB8AC3E}">
        <p14:creationId xmlns:p14="http://schemas.microsoft.com/office/powerpoint/2010/main" val="35745374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a couple of solutions. First, we can submit one bug report, then we wait. But unfortunately, the waiting list is pretty long.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36</a:t>
            </a:fld>
            <a:endParaRPr lang="en-US"/>
          </a:p>
        </p:txBody>
      </p:sp>
    </p:spTree>
    <p:extLst>
      <p:ext uri="{BB962C8B-B14F-4D97-AF65-F5344CB8AC3E}">
        <p14:creationId xmlns:p14="http://schemas.microsoft.com/office/powerpoint/2010/main" val="9534728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39</a:t>
            </a:fld>
            <a:endParaRPr lang="en-US"/>
          </a:p>
        </p:txBody>
      </p:sp>
    </p:spTree>
    <p:extLst>
      <p:ext uri="{BB962C8B-B14F-4D97-AF65-F5344CB8AC3E}">
        <p14:creationId xmlns:p14="http://schemas.microsoft.com/office/powerpoint/2010/main" val="3415462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it’s from the paper Francesco just presented</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3</a:t>
            </a:fld>
            <a:endParaRPr lang="en-US"/>
          </a:p>
        </p:txBody>
      </p:sp>
    </p:spTree>
    <p:extLst>
      <p:ext uri="{BB962C8B-B14F-4D97-AF65-F5344CB8AC3E}">
        <p14:creationId xmlns:p14="http://schemas.microsoft.com/office/powerpoint/2010/main" val="4260687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look at a simple example first. Here we have three test cases which all crash a compiler. Two of them look similar to each other, whereas another one looks quite different. Just by looking at these test cases, it would be easy for us to assume that those two similar to each other trigger a different bug from the one triggered by the other test case</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4</a:t>
            </a:fld>
            <a:endParaRPr lang="en-US"/>
          </a:p>
        </p:txBody>
      </p:sp>
    </p:spTree>
    <p:extLst>
      <p:ext uri="{BB962C8B-B14F-4D97-AF65-F5344CB8AC3E}">
        <p14:creationId xmlns:p14="http://schemas.microsoft.com/office/powerpoint/2010/main" val="464578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a problem is that how about we have many bug inducing test cases, like thousands. In this case, I think few people would like to manually identify which test case triggers which bug.</a:t>
            </a:r>
          </a:p>
        </p:txBody>
      </p:sp>
      <p:sp>
        <p:nvSpPr>
          <p:cNvPr id="4" name="Slide Number Placeholder 3"/>
          <p:cNvSpPr>
            <a:spLocks noGrp="1"/>
          </p:cNvSpPr>
          <p:nvPr>
            <p:ph type="sldNum" sz="quarter" idx="10"/>
          </p:nvPr>
        </p:nvSpPr>
        <p:spPr/>
        <p:txBody>
          <a:bodyPr/>
          <a:lstStyle/>
          <a:p>
            <a:fld id="{002761ED-5A3C-EB4B-ADB1-72E521740C89}" type="slidenum">
              <a:rPr lang="en-US" smtClean="0"/>
              <a:t>5</a:t>
            </a:fld>
            <a:endParaRPr lang="en-US"/>
          </a:p>
        </p:txBody>
      </p:sp>
    </p:spTree>
    <p:extLst>
      <p:ext uri="{BB962C8B-B14F-4D97-AF65-F5344CB8AC3E}">
        <p14:creationId xmlns:p14="http://schemas.microsoft.com/office/powerpoint/2010/main" val="1519446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fact, this is one of problems of using </a:t>
            </a:r>
            <a:r>
              <a:rPr lang="en-US" sz="1200" kern="1200" dirty="0" err="1">
                <a:solidFill>
                  <a:schemeClr val="tx1"/>
                </a:solidFill>
                <a:effectLst/>
                <a:latin typeface="+mn-lt"/>
                <a:ea typeface="+mn-ea"/>
                <a:cs typeface="+mn-cs"/>
              </a:rPr>
              <a:t>fuzzers</a:t>
            </a:r>
            <a:r>
              <a:rPr lang="en-US" sz="1200" kern="1200" dirty="0">
                <a:solidFill>
                  <a:schemeClr val="tx1"/>
                </a:solidFill>
                <a:effectLst/>
                <a:latin typeface="+mn-lt"/>
                <a:ea typeface="+mn-ea"/>
                <a:cs typeface="+mn-cs"/>
              </a:rPr>
              <a:t>. For example, running </a:t>
            </a:r>
            <a:r>
              <a:rPr lang="en-US" sz="1200" kern="1200" dirty="0" err="1">
                <a:solidFill>
                  <a:schemeClr val="tx1"/>
                </a:solidFill>
                <a:effectLst/>
                <a:latin typeface="+mn-lt"/>
                <a:ea typeface="+mn-ea"/>
                <a:cs typeface="+mn-cs"/>
              </a:rPr>
              <a:t>Csmith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againt</a:t>
            </a:r>
            <a:r>
              <a:rPr lang="en-US" sz="1200" kern="1200" dirty="0">
                <a:solidFill>
                  <a:schemeClr val="tx1"/>
                </a:solidFill>
                <a:effectLst/>
                <a:latin typeface="+mn-lt"/>
                <a:ea typeface="+mn-ea"/>
                <a:cs typeface="+mn-cs"/>
              </a:rPr>
              <a:t> a compiler for a few days produced more than three thousands of bug-inducing test cases. And these test cases only triggered fewer than 50 bugs. Moreover, some bugs were triggered hundreds of times more frequently than others. It means that if we randomly choose bug-inducing test cases, it’s very likely we are </a:t>
            </a:r>
            <a:r>
              <a:rPr lang="en-US" sz="1200" kern="1200" dirty="0" err="1">
                <a:solidFill>
                  <a:schemeClr val="tx1"/>
                </a:solidFill>
                <a:effectLst/>
                <a:latin typeface="+mn-lt"/>
                <a:ea typeface="+mn-ea"/>
                <a:cs typeface="+mn-cs"/>
              </a:rPr>
              <a:t>gonna</a:t>
            </a:r>
            <a:r>
              <a:rPr lang="en-US" sz="1200" kern="1200" dirty="0">
                <a:solidFill>
                  <a:schemeClr val="tx1"/>
                </a:solidFill>
                <a:effectLst/>
                <a:latin typeface="+mn-lt"/>
                <a:ea typeface="+mn-ea"/>
                <a:cs typeface="+mn-cs"/>
              </a:rPr>
              <a:t> submit duplicate bug reports. So, how can we solve these problems?</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6</a:t>
            </a:fld>
            <a:endParaRPr lang="en-US"/>
          </a:p>
        </p:txBody>
      </p:sp>
    </p:spTree>
    <p:extLst>
      <p:ext uri="{BB962C8B-B14F-4D97-AF65-F5344CB8AC3E}">
        <p14:creationId xmlns:p14="http://schemas.microsoft.com/office/powerpoint/2010/main" val="3786099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a couple of solutions. First, we can submit one bug report, then we wait. But unfortunately, the waiting list is pretty long.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7</a:t>
            </a:fld>
            <a:endParaRPr lang="en-US"/>
          </a:p>
        </p:txBody>
      </p:sp>
    </p:spTree>
    <p:extLst>
      <p:ext uri="{BB962C8B-B14F-4D97-AF65-F5344CB8AC3E}">
        <p14:creationId xmlns:p14="http://schemas.microsoft.com/office/powerpoint/2010/main" val="2358688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Just by yesterday, there were still more than two thousand open bugs in GCC’s database. And basically, we are out of our control of when our bug report would be handled by compiler developers. Even worse, some bugs would never get fixed. Then we will get stuck</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8</a:t>
            </a:fld>
            <a:endParaRPr lang="en-US"/>
          </a:p>
        </p:txBody>
      </p:sp>
    </p:spTree>
    <p:extLst>
      <p:ext uri="{BB962C8B-B14F-4D97-AF65-F5344CB8AC3E}">
        <p14:creationId xmlns:p14="http://schemas.microsoft.com/office/powerpoint/2010/main" val="985797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Just by yesterday, there were still more than two thousand open bugs in GCC’s database. And basically, we are out of our control of when our bug report would be handled by compiler developers. Even worse, some bugs would never get fixed. Then we will get stuck</a:t>
            </a:r>
            <a:r>
              <a:rPr lang="en-US" dirty="0">
                <a:effectLst/>
              </a:rPr>
              <a:t> </a:t>
            </a:r>
            <a:endParaRPr lang="en-US" dirty="0"/>
          </a:p>
        </p:txBody>
      </p:sp>
      <p:sp>
        <p:nvSpPr>
          <p:cNvPr id="4" name="Slide Number Placeholder 3"/>
          <p:cNvSpPr>
            <a:spLocks noGrp="1"/>
          </p:cNvSpPr>
          <p:nvPr>
            <p:ph type="sldNum" sz="quarter" idx="10"/>
          </p:nvPr>
        </p:nvSpPr>
        <p:spPr/>
        <p:txBody>
          <a:bodyPr/>
          <a:lstStyle/>
          <a:p>
            <a:fld id="{002761ED-5A3C-EB4B-ADB1-72E521740C89}" type="slidenum">
              <a:rPr lang="en-US" smtClean="0"/>
              <a:t>9</a:t>
            </a:fld>
            <a:endParaRPr lang="en-US"/>
          </a:p>
        </p:txBody>
      </p:sp>
    </p:spTree>
    <p:extLst>
      <p:ext uri="{BB962C8B-B14F-4D97-AF65-F5344CB8AC3E}">
        <p14:creationId xmlns:p14="http://schemas.microsoft.com/office/powerpoint/2010/main" val="700522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9FC6B8-F186-6B42-8F34-8E3ECB4FB09C}" type="datetime1">
              <a:rPr lang="en-US" smtClean="0"/>
              <a:t>11/25/18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CA02B4-BC35-814F-9805-FDB6837E0B18}" type="slidenum">
              <a:rPr lang="en-US" smtClean="0"/>
              <a:t>‹#›</a:t>
            </a:fld>
            <a:endParaRPr lang="en-US"/>
          </a:p>
        </p:txBody>
      </p:sp>
      <p:pic>
        <p:nvPicPr>
          <p:cNvPr id="7" name="Picture 6">
            <a:extLst>
              <a:ext uri="{FF2B5EF4-FFF2-40B4-BE49-F238E27FC236}">
                <a16:creationId xmlns:a16="http://schemas.microsoft.com/office/drawing/2014/main" id="{A9B90EF5-F271-BB45-8726-FB904B4DB136}"/>
              </a:ext>
            </a:extLst>
          </p:cNvPr>
          <p:cNvPicPr>
            <a:picLocks noChangeAspect="1"/>
          </p:cNvPicPr>
          <p:nvPr userDrawn="1"/>
        </p:nvPicPr>
        <p:blipFill>
          <a:blip r:embed="rId2"/>
          <a:stretch>
            <a:fillRect/>
          </a:stretch>
        </p:blipFill>
        <p:spPr>
          <a:xfrm>
            <a:off x="8008962" y="197707"/>
            <a:ext cx="898476" cy="637918"/>
          </a:xfrm>
          <a:prstGeom prst="rect">
            <a:avLst/>
          </a:prstGeom>
        </p:spPr>
      </p:pic>
    </p:spTree>
    <p:extLst>
      <p:ext uri="{BB962C8B-B14F-4D97-AF65-F5344CB8AC3E}">
        <p14:creationId xmlns:p14="http://schemas.microsoft.com/office/powerpoint/2010/main" val="1972005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0CFF79-1A8C-C045-83CB-3C486B572ABC}" type="datetime1">
              <a:rPr lang="en-US" smtClean="0"/>
              <a:t>11/25/18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1452206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A91982-D0BC-8449-A9AD-773CD2CEA8DD}" type="datetime1">
              <a:rPr lang="en-US" smtClean="0"/>
              <a:t>11/25/18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1625721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5F4380-6DEB-D846-B449-CD4C9DE256E0}" type="datetime1">
              <a:rPr lang="en-US" smtClean="0"/>
              <a:t>11/25/18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CA02B4-BC35-814F-9805-FDB6837E0B18}" type="slidenum">
              <a:rPr lang="en-US" smtClean="0"/>
              <a:t>‹#›</a:t>
            </a:fld>
            <a:endParaRPr lang="en-US"/>
          </a:p>
        </p:txBody>
      </p:sp>
      <p:pic>
        <p:nvPicPr>
          <p:cNvPr id="7" name="Picture 6">
            <a:extLst>
              <a:ext uri="{FF2B5EF4-FFF2-40B4-BE49-F238E27FC236}">
                <a16:creationId xmlns:a16="http://schemas.microsoft.com/office/drawing/2014/main" id="{81A92CFB-65A7-B949-A670-B281868622D1}"/>
              </a:ext>
            </a:extLst>
          </p:cNvPr>
          <p:cNvPicPr>
            <a:picLocks noChangeAspect="1"/>
          </p:cNvPicPr>
          <p:nvPr userDrawn="1"/>
        </p:nvPicPr>
        <p:blipFill>
          <a:blip r:embed="rId2"/>
          <a:stretch>
            <a:fillRect/>
          </a:stretch>
        </p:blipFill>
        <p:spPr>
          <a:xfrm>
            <a:off x="8435545" y="92076"/>
            <a:ext cx="628135" cy="445976"/>
          </a:xfrm>
          <a:prstGeom prst="rect">
            <a:avLst/>
          </a:prstGeom>
        </p:spPr>
      </p:pic>
    </p:spTree>
    <p:extLst>
      <p:ext uri="{BB962C8B-B14F-4D97-AF65-F5344CB8AC3E}">
        <p14:creationId xmlns:p14="http://schemas.microsoft.com/office/powerpoint/2010/main" val="3865992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5180C7-CD76-E148-B70F-040804A10CAC}" type="datetime1">
              <a:rPr lang="en-US" smtClean="0"/>
              <a:t>11/25/18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3886103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7E62D11-C788-194A-9D86-544DCDAC84C9}" type="datetime1">
              <a:rPr lang="en-US" smtClean="0"/>
              <a:t>11/25/18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1618047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17C1C1-1DFB-244B-B835-E761D08F53D8}" type="datetime1">
              <a:rPr lang="en-US" smtClean="0"/>
              <a:t>11/25/18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3527183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C5BE3F0-083B-074F-A707-3AE4BA84033B}" type="datetime1">
              <a:rPr lang="en-US" smtClean="0"/>
              <a:t>11/25/18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3483138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882D50-D86D-8041-A3E4-F5227E8F46D1}" type="datetime1">
              <a:rPr lang="en-US" smtClean="0"/>
              <a:t>11/25/18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2794065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24EF28-68AE-9C45-BED6-1EB3BE8D760E}" type="datetime1">
              <a:rPr lang="en-US" smtClean="0"/>
              <a:t>11/25/18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1686301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B6531C-AD34-A14D-A65D-F7C2E7032095}" type="datetime1">
              <a:rPr lang="en-US" smtClean="0"/>
              <a:t>11/25/18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CA02B4-BC35-814F-9805-FDB6837E0B18}" type="slidenum">
              <a:rPr lang="en-US" smtClean="0"/>
              <a:t>‹#›</a:t>
            </a:fld>
            <a:endParaRPr lang="en-US"/>
          </a:p>
        </p:txBody>
      </p:sp>
    </p:spTree>
    <p:extLst>
      <p:ext uri="{BB962C8B-B14F-4D97-AF65-F5344CB8AC3E}">
        <p14:creationId xmlns:p14="http://schemas.microsoft.com/office/powerpoint/2010/main" val="1767259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A6D4E-C71D-144C-A076-3B073337E4FC}" type="datetime1">
              <a:rPr lang="en-US" smtClean="0"/>
              <a:t>11/25/18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CA02B4-BC35-814F-9805-FDB6837E0B18}" type="slidenum">
              <a:rPr lang="en-US" smtClean="0"/>
              <a:t>‹#›</a:t>
            </a:fld>
            <a:endParaRPr lang="en-US"/>
          </a:p>
        </p:txBody>
      </p:sp>
    </p:spTree>
    <p:extLst>
      <p:ext uri="{BB962C8B-B14F-4D97-AF65-F5344CB8AC3E}">
        <p14:creationId xmlns:p14="http://schemas.microsoft.com/office/powerpoint/2010/main" val="22675343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p>
            <a:r>
              <a:rPr lang="en-US" sz="3600" dirty="0"/>
              <a:t>Causal Distance-Metric-Based Assistance for Debugging After Compiler Fuzzing</a:t>
            </a:r>
          </a:p>
        </p:txBody>
      </p:sp>
      <p:sp>
        <p:nvSpPr>
          <p:cNvPr id="3" name="Subtitle 2"/>
          <p:cNvSpPr>
            <a:spLocks noGrp="1"/>
          </p:cNvSpPr>
          <p:nvPr>
            <p:ph type="subTitle" idx="1"/>
          </p:nvPr>
        </p:nvSpPr>
        <p:spPr/>
        <p:txBody>
          <a:bodyPr>
            <a:normAutofit/>
          </a:bodyPr>
          <a:lstStyle/>
          <a:p>
            <a:r>
              <a:rPr lang="en-US" sz="4000" dirty="0"/>
              <a:t>Josie Holmes and Alex Groce</a:t>
            </a:r>
          </a:p>
          <a:p>
            <a:r>
              <a:rPr lang="en-US" sz="2100" dirty="0"/>
              <a:t>School of Informatics, Computing &amp; Cyber Systems</a:t>
            </a:r>
          </a:p>
          <a:p>
            <a:r>
              <a:rPr lang="en-US" sz="2100" dirty="0"/>
              <a:t>Northern Arizona University</a:t>
            </a:r>
          </a:p>
        </p:txBody>
      </p:sp>
    </p:spTree>
    <p:extLst>
      <p:ext uri="{BB962C8B-B14F-4D97-AF65-F5344CB8AC3E}">
        <p14:creationId xmlns:p14="http://schemas.microsoft.com/office/powerpoint/2010/main" val="153229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r>
              <a:rPr lang="en-US" sz="4000" dirty="0"/>
              <a:t>Use clustering based on distances</a:t>
            </a:r>
          </a:p>
        </p:txBody>
      </p:sp>
      <p:sp>
        <p:nvSpPr>
          <p:cNvPr id="5" name="TextBox 4"/>
          <p:cNvSpPr txBox="1"/>
          <p:nvPr/>
        </p:nvSpPr>
        <p:spPr>
          <a:xfrm>
            <a:off x="2291608" y="2595476"/>
            <a:ext cx="4169071" cy="3600986"/>
          </a:xfrm>
          <a:prstGeom prst="rect">
            <a:avLst/>
          </a:prstGeom>
          <a:noFill/>
          <a:ln>
            <a:noFill/>
          </a:ln>
        </p:spPr>
        <p:txBody>
          <a:bodyPr wrap="square" rtlCol="0">
            <a:spAutoFit/>
          </a:bodyPr>
          <a:lstStyle/>
          <a:p>
            <a:pPr algn="ctr"/>
            <a:r>
              <a:rPr lang="en-US" sz="5400" dirty="0">
                <a:solidFill>
                  <a:srgbClr val="3366FF"/>
                </a:solidFill>
                <a:latin typeface="Apple Casual"/>
                <a:cs typeface="Apple Casual"/>
              </a:rPr>
              <a:t>Clustering doesn’t work very well for real bugs</a:t>
            </a:r>
          </a:p>
          <a:p>
            <a:pPr algn="ctr"/>
            <a:r>
              <a:rPr lang="en-US" sz="1200" dirty="0">
                <a:solidFill>
                  <a:srgbClr val="3366FF"/>
                </a:solidFill>
                <a:latin typeface="Apple Casual"/>
                <a:cs typeface="Apple Casual"/>
              </a:rPr>
              <a:t>(Chen et al. PLDI 13)</a:t>
            </a:r>
          </a:p>
        </p:txBody>
      </p:sp>
      <p:sp>
        <p:nvSpPr>
          <p:cNvPr id="2" name="Slide Number Placeholder 1"/>
          <p:cNvSpPr>
            <a:spLocks noGrp="1"/>
          </p:cNvSpPr>
          <p:nvPr>
            <p:ph type="sldNum" sz="quarter" idx="12"/>
          </p:nvPr>
        </p:nvSpPr>
        <p:spPr/>
        <p:txBody>
          <a:bodyPr/>
          <a:lstStyle/>
          <a:p>
            <a:fld id="{CECA02B4-BC35-814F-9805-FDB6837E0B18}" type="slidenum">
              <a:rPr lang="en-US" smtClean="0"/>
              <a:t>9</a:t>
            </a:fld>
            <a:endParaRPr lang="en-US"/>
          </a:p>
        </p:txBody>
      </p:sp>
      <p:sp>
        <p:nvSpPr>
          <p:cNvPr id="7" name="Title 1"/>
          <p:cNvSpPr>
            <a:spLocks noGrp="1"/>
          </p:cNvSpPr>
          <p:nvPr>
            <p:ph type="title"/>
          </p:nvPr>
        </p:nvSpPr>
        <p:spPr>
          <a:xfrm>
            <a:off x="457200" y="274638"/>
            <a:ext cx="8229600" cy="1143000"/>
          </a:xfrm>
        </p:spPr>
        <p:txBody>
          <a:bodyPr>
            <a:normAutofit/>
          </a:bodyPr>
          <a:lstStyle/>
          <a:p>
            <a:r>
              <a:rPr lang="en-US" sz="4800" dirty="0"/>
              <a:t>Solution #2</a:t>
            </a:r>
          </a:p>
        </p:txBody>
      </p:sp>
    </p:spTree>
    <p:extLst>
      <p:ext uri="{BB962C8B-B14F-4D97-AF65-F5344CB8AC3E}">
        <p14:creationId xmlns:p14="http://schemas.microsoft.com/office/powerpoint/2010/main" val="2863142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10</a:t>
            </a:fld>
            <a:endParaRPr lang="en-US"/>
          </a:p>
        </p:txBody>
      </p:sp>
      <p:sp>
        <p:nvSpPr>
          <p:cNvPr id="5" name="Multidocument 4"/>
          <p:cNvSpPr/>
          <p:nvPr/>
        </p:nvSpPr>
        <p:spPr>
          <a:xfrm>
            <a:off x="496978" y="924989"/>
            <a:ext cx="1725609" cy="2319364"/>
          </a:xfrm>
          <a:prstGeom prst="flowChartMultidocumen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Test Cases</a:t>
            </a:r>
          </a:p>
        </p:txBody>
      </p:sp>
      <p:sp>
        <p:nvSpPr>
          <p:cNvPr id="7" name="TextBox 6"/>
          <p:cNvSpPr txBox="1"/>
          <p:nvPr/>
        </p:nvSpPr>
        <p:spPr>
          <a:xfrm>
            <a:off x="2277799" y="2413356"/>
            <a:ext cx="1863658" cy="830997"/>
          </a:xfrm>
          <a:prstGeom prst="rect">
            <a:avLst/>
          </a:prstGeom>
          <a:noFill/>
        </p:spPr>
        <p:txBody>
          <a:bodyPr wrap="square" rtlCol="0">
            <a:spAutoFit/>
          </a:bodyPr>
          <a:lstStyle/>
          <a:p>
            <a:r>
              <a:rPr lang="en-US" sz="2400" dirty="0"/>
              <a:t>Distance Function</a:t>
            </a:r>
          </a:p>
        </p:txBody>
      </p:sp>
      <p:sp>
        <p:nvSpPr>
          <p:cNvPr id="9" name="Multidocument 8"/>
          <p:cNvSpPr/>
          <p:nvPr/>
        </p:nvSpPr>
        <p:spPr>
          <a:xfrm>
            <a:off x="3672104" y="924989"/>
            <a:ext cx="1684187" cy="2319364"/>
          </a:xfrm>
          <a:prstGeom prst="flowChartMultidocumen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Distance</a:t>
            </a:r>
          </a:p>
        </p:txBody>
      </p:sp>
      <p:sp>
        <p:nvSpPr>
          <p:cNvPr id="11" name="TextBox 10"/>
          <p:cNvSpPr txBox="1"/>
          <p:nvPr/>
        </p:nvSpPr>
        <p:spPr>
          <a:xfrm>
            <a:off x="5301072" y="2344326"/>
            <a:ext cx="1431594" cy="1200328"/>
          </a:xfrm>
          <a:prstGeom prst="rect">
            <a:avLst/>
          </a:prstGeom>
          <a:noFill/>
        </p:spPr>
        <p:txBody>
          <a:bodyPr wrap="square" rtlCol="0">
            <a:spAutoFit/>
          </a:bodyPr>
          <a:lstStyle/>
          <a:p>
            <a:pPr algn="ctr"/>
            <a:r>
              <a:rPr lang="en-US" sz="2400" dirty="0"/>
              <a:t>Furthest Point First (FPF)</a:t>
            </a:r>
          </a:p>
        </p:txBody>
      </p:sp>
      <p:sp>
        <p:nvSpPr>
          <p:cNvPr id="12" name="Multidocument 11"/>
          <p:cNvSpPr/>
          <p:nvPr/>
        </p:nvSpPr>
        <p:spPr>
          <a:xfrm>
            <a:off x="6795532" y="924989"/>
            <a:ext cx="1863658" cy="2319364"/>
          </a:xfrm>
          <a:prstGeom prst="flowChartMultidocumen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Ranked</a:t>
            </a:r>
          </a:p>
          <a:p>
            <a:pPr algn="ctr"/>
            <a:r>
              <a:rPr lang="en-US" sz="2800" dirty="0"/>
              <a:t>Test Cases</a:t>
            </a:r>
          </a:p>
        </p:txBody>
      </p:sp>
      <p:sp>
        <p:nvSpPr>
          <p:cNvPr id="14" name="Right Arrow 13"/>
          <p:cNvSpPr/>
          <p:nvPr/>
        </p:nvSpPr>
        <p:spPr>
          <a:xfrm>
            <a:off x="5535753" y="1753332"/>
            <a:ext cx="1118741" cy="565943"/>
          </a:xfrm>
          <a:prstGeom prst="rightArrow">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ight Arrow 16"/>
          <p:cNvSpPr/>
          <p:nvPr/>
        </p:nvSpPr>
        <p:spPr>
          <a:xfrm>
            <a:off x="2416400" y="1753332"/>
            <a:ext cx="1118741" cy="565943"/>
          </a:xfrm>
          <a:prstGeom prst="rightArrow">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911119" y="4063158"/>
            <a:ext cx="7330387" cy="1569660"/>
          </a:xfrm>
          <a:prstGeom prst="rect">
            <a:avLst/>
          </a:prstGeom>
          <a:noFill/>
          <a:ln w="38100" cmpd="sng">
            <a:solidFill>
              <a:srgbClr val="FF0000"/>
            </a:solidFill>
          </a:ln>
        </p:spPr>
        <p:txBody>
          <a:bodyPr wrap="square" rtlCol="0">
            <a:spAutoFit/>
          </a:bodyPr>
          <a:lstStyle/>
          <a:p>
            <a:pPr algn="ctr"/>
            <a:r>
              <a:rPr lang="en-US" sz="3200" dirty="0"/>
              <a:t>FPF: each ranked test case is the one that is furthest from the closest of all previously ranked test cases </a:t>
            </a:r>
          </a:p>
        </p:txBody>
      </p:sp>
    </p:spTree>
    <p:extLst>
      <p:ext uri="{BB962C8B-B14F-4D97-AF65-F5344CB8AC3E}">
        <p14:creationId xmlns:p14="http://schemas.microsoft.com/office/powerpoint/2010/main" val="3500599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11</a:t>
            </a:fld>
            <a:endParaRPr lang="en-US"/>
          </a:p>
        </p:txBody>
      </p:sp>
      <p:sp>
        <p:nvSpPr>
          <p:cNvPr id="3" name="Oval 2"/>
          <p:cNvSpPr/>
          <p:nvPr/>
        </p:nvSpPr>
        <p:spPr>
          <a:xfrm>
            <a:off x="1173425" y="2134881"/>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17" name="Oval 16"/>
          <p:cNvSpPr/>
          <p:nvPr/>
        </p:nvSpPr>
        <p:spPr>
          <a:xfrm>
            <a:off x="6123013" y="3824192"/>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cxnSp>
        <p:nvCxnSpPr>
          <p:cNvPr id="20" name="Curved Connector 19"/>
          <p:cNvCxnSpPr>
            <a:stCxn id="3" idx="4"/>
            <a:endCxn id="17"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23" name="Curved Connector 22"/>
          <p:cNvCxnSpPr>
            <a:stCxn id="3" idx="6"/>
            <a:endCxn id="16" idx="2"/>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cxnSp>
        <p:nvCxnSpPr>
          <p:cNvPr id="36" name="Curved Connector 35"/>
          <p:cNvCxnSpPr>
            <a:stCxn id="16" idx="6"/>
            <a:endCxn id="17"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8" name="Curved Connector 37"/>
          <p:cNvCxnSpPr>
            <a:stCxn id="17" idx="0"/>
            <a:endCxn id="14" idx="4"/>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2" name="Rectangle 41"/>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5" name="Rectangle 44"/>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46" name="Rectangle 45"/>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Tree>
    <p:extLst>
      <p:ext uri="{BB962C8B-B14F-4D97-AF65-F5344CB8AC3E}">
        <p14:creationId xmlns:p14="http://schemas.microsoft.com/office/powerpoint/2010/main" val="2208778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12</a:t>
            </a:fld>
            <a:endParaRPr lang="en-US"/>
          </a:p>
        </p:txBody>
      </p:sp>
      <p:sp>
        <p:nvSpPr>
          <p:cNvPr id="3" name="Oval 2"/>
          <p:cNvSpPr/>
          <p:nvPr/>
        </p:nvSpPr>
        <p:spPr>
          <a:xfrm>
            <a:off x="1173425" y="2134881"/>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17" name="Oval 16"/>
          <p:cNvSpPr/>
          <p:nvPr/>
        </p:nvSpPr>
        <p:spPr>
          <a:xfrm>
            <a:off x="6123013" y="3824192"/>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cxnSp>
        <p:nvCxnSpPr>
          <p:cNvPr id="20" name="Curved Connector 19"/>
          <p:cNvCxnSpPr>
            <a:stCxn id="3" idx="4"/>
            <a:endCxn id="17"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23" name="Curved Connector 22"/>
          <p:cNvCxnSpPr>
            <a:stCxn id="3" idx="6"/>
            <a:endCxn id="16" idx="2"/>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cxnSp>
        <p:nvCxnSpPr>
          <p:cNvPr id="36" name="Curved Connector 35"/>
          <p:cNvCxnSpPr>
            <a:stCxn id="16" idx="6"/>
            <a:endCxn id="17"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8" name="Curved Connector 37"/>
          <p:cNvCxnSpPr>
            <a:stCxn id="17" idx="0"/>
            <a:endCxn id="14" idx="4"/>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2" name="Rectangle 41"/>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chemeClr val="tx1"/>
                </a:solidFill>
                <a:effectLst/>
              </a:rPr>
              <a:t>7</a:t>
            </a:r>
          </a:p>
        </p:txBody>
      </p: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5" name="Rectangle 44"/>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46" name="Rectangle 45"/>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Tree>
    <p:extLst>
      <p:ext uri="{BB962C8B-B14F-4D97-AF65-F5344CB8AC3E}">
        <p14:creationId xmlns:p14="http://schemas.microsoft.com/office/powerpoint/2010/main" val="32375751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13</a:t>
            </a:fld>
            <a:endParaRPr lang="en-US"/>
          </a:p>
        </p:txBody>
      </p:sp>
      <p:sp>
        <p:nvSpPr>
          <p:cNvPr id="3" name="Oval 2"/>
          <p:cNvSpPr/>
          <p:nvPr/>
        </p:nvSpPr>
        <p:spPr>
          <a:xfrm>
            <a:off x="1173425" y="2134881"/>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17" name="Oval 16"/>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20" name="Curved Connector 19"/>
          <p:cNvCxnSpPr>
            <a:stCxn id="3" idx="4"/>
            <a:endCxn id="17"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23" name="Curved Connector 22"/>
          <p:cNvCxnSpPr>
            <a:stCxn id="3" idx="6"/>
            <a:endCxn id="16" idx="2"/>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cxnSp>
        <p:nvCxnSpPr>
          <p:cNvPr id="36" name="Curved Connector 35"/>
          <p:cNvCxnSpPr>
            <a:stCxn id="16" idx="6"/>
            <a:endCxn id="17"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8" name="Curved Connector 37"/>
          <p:cNvCxnSpPr>
            <a:stCxn id="17" idx="0"/>
            <a:endCxn id="14" idx="4"/>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2" name="Rectangle 41"/>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5" name="Rectangle 44"/>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46" name="Rectangle 45"/>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
        <p:nvSpPr>
          <p:cNvPr id="24" name="Oval 23"/>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5" name="Rounded Rectangle 24"/>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3441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14</a:t>
            </a:fld>
            <a:endParaRPr lang="en-US"/>
          </a:p>
        </p:txBody>
      </p:sp>
      <p:sp>
        <p:nvSpPr>
          <p:cNvPr id="3" name="Oval 2"/>
          <p:cNvSpPr/>
          <p:nvPr/>
        </p:nvSpPr>
        <p:spPr>
          <a:xfrm>
            <a:off x="1173425" y="213488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17" name="Oval 16"/>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20" name="Curved Connector 19"/>
          <p:cNvCxnSpPr>
            <a:stCxn id="3" idx="4"/>
            <a:endCxn id="17"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23" name="Curved Connector 22"/>
          <p:cNvCxnSpPr>
            <a:stCxn id="3" idx="6"/>
            <a:endCxn id="16" idx="2"/>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cxnSp>
        <p:nvCxnSpPr>
          <p:cNvPr id="36" name="Curved Connector 35"/>
          <p:cNvCxnSpPr>
            <a:stCxn id="16" idx="6"/>
            <a:endCxn id="17"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8" name="Curved Connector 37"/>
          <p:cNvCxnSpPr>
            <a:stCxn id="17" idx="0"/>
            <a:endCxn id="14" idx="4"/>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2" name="Rectangle 41"/>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7</a:t>
            </a:r>
          </a:p>
        </p:txBody>
      </p: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5" name="Rectangle 44"/>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46" name="Rectangle 45"/>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
        <p:nvSpPr>
          <p:cNvPr id="24" name="Oval 23"/>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5" name="Rounded Rectangle 24"/>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0228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15</a:t>
            </a:fld>
            <a:endParaRPr lang="en-US"/>
          </a:p>
        </p:txBody>
      </p:sp>
      <p:sp>
        <p:nvSpPr>
          <p:cNvPr id="3" name="Oval 2"/>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cxnSp>
        <p:nvCxnSpPr>
          <p:cNvPr id="23" name="Curved Connector 22"/>
          <p:cNvCxnSpPr>
            <a:stCxn id="3" idx="6"/>
            <a:endCxn id="16" idx="2"/>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
        <p:nvSpPr>
          <p:cNvPr id="25" name="Oval 24"/>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6" name="Rounded Rectangle 25"/>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35" name="Oval 34"/>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37" name="Curved Connector 36"/>
          <p:cNvCxnSpPr>
            <a:endCxn id="35"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39" name="Curved Connector 38"/>
          <p:cNvCxnSpPr>
            <a:endCxn id="35"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40" name="Rectangle 39"/>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41" name="Rectangle 40"/>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cxnSp>
        <p:nvCxnSpPr>
          <p:cNvPr id="48" name="Curved Connector 47"/>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Tree>
    <p:extLst>
      <p:ext uri="{BB962C8B-B14F-4D97-AF65-F5344CB8AC3E}">
        <p14:creationId xmlns:p14="http://schemas.microsoft.com/office/powerpoint/2010/main" val="332846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16</a:t>
            </a:fld>
            <a:endParaRPr lang="en-US"/>
          </a:p>
        </p:txBody>
      </p:sp>
      <p:sp>
        <p:nvSpPr>
          <p:cNvPr id="3" name="Oval 2"/>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cxnSp>
        <p:nvCxnSpPr>
          <p:cNvPr id="23" name="Curved Connector 22"/>
          <p:cNvCxnSpPr>
            <a:stCxn id="3" idx="6"/>
            <a:endCxn id="16" idx="2"/>
          </p:cNvCxnSpPr>
          <p:nvPr/>
        </p:nvCxnSpPr>
        <p:spPr>
          <a:xfrm>
            <a:off x="1987913" y="2549054"/>
            <a:ext cx="835189" cy="483202"/>
          </a:xfrm>
          <a:prstGeom prst="curvedConnector3">
            <a:avLst>
              <a:gd name="adj1" fmla="val 50000"/>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2</a:t>
            </a:r>
          </a:p>
        </p:txBody>
      </p:sp>
      <p:sp>
        <p:nvSpPr>
          <p:cNvPr id="25" name="Oval 24"/>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6" name="Rounded Rectangle 25"/>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35" name="Oval 34"/>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37" name="Curved Connector 36"/>
          <p:cNvCxnSpPr>
            <a:endCxn id="35"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39" name="Curved Connector 38"/>
          <p:cNvCxnSpPr>
            <a:endCxn id="35"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40" name="Rectangle 39"/>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41" name="Rectangle 40"/>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cxnSp>
        <p:nvCxnSpPr>
          <p:cNvPr id="48" name="Curved Connector 47"/>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Tree>
    <p:extLst>
      <p:ext uri="{BB962C8B-B14F-4D97-AF65-F5344CB8AC3E}">
        <p14:creationId xmlns:p14="http://schemas.microsoft.com/office/powerpoint/2010/main" val="915751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17</a:t>
            </a:fld>
            <a:endParaRPr lang="en-US"/>
          </a:p>
        </p:txBody>
      </p:sp>
      <p:sp>
        <p:nvSpPr>
          <p:cNvPr id="3" name="Oval 2"/>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cxnSp>
        <p:nvCxnSpPr>
          <p:cNvPr id="23" name="Curved Connector 22"/>
          <p:cNvCxnSpPr>
            <a:stCxn id="3" idx="6"/>
            <a:endCxn id="16" idx="2"/>
          </p:cNvCxnSpPr>
          <p:nvPr/>
        </p:nvCxnSpPr>
        <p:spPr>
          <a:xfrm>
            <a:off x="1987913" y="2549054"/>
            <a:ext cx="835189" cy="483202"/>
          </a:xfrm>
          <a:prstGeom prst="curvedConnector3">
            <a:avLst>
              <a:gd name="adj1" fmla="val 50000"/>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2</a:t>
            </a:r>
          </a:p>
        </p:txBody>
      </p:sp>
      <p:sp>
        <p:nvSpPr>
          <p:cNvPr id="25" name="Oval 24"/>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6" name="Rounded Rectangle 25"/>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35" name="Oval 34"/>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37" name="Curved Connector 36"/>
          <p:cNvCxnSpPr>
            <a:endCxn id="35"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39" name="Curved Connector 38"/>
          <p:cNvCxnSpPr>
            <a:endCxn id="35"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40" name="Rectangle 39"/>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41" name="Rectangle 40"/>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cxnSp>
        <p:nvCxnSpPr>
          <p:cNvPr id="48" name="Curved Connector 47"/>
          <p:cNvCxnSpPr/>
          <p:nvPr/>
        </p:nvCxnSpPr>
        <p:spPr>
          <a:xfrm rot="5400000" flipH="1" flipV="1">
            <a:off x="6351029" y="2830476"/>
            <a:ext cx="1172944" cy="814488"/>
          </a:xfrm>
          <a:prstGeom prst="curvedConnector3">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3</a:t>
            </a:r>
          </a:p>
        </p:txBody>
      </p:sp>
    </p:spTree>
    <p:extLst>
      <p:ext uri="{BB962C8B-B14F-4D97-AF65-F5344CB8AC3E}">
        <p14:creationId xmlns:p14="http://schemas.microsoft.com/office/powerpoint/2010/main" val="3764101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18</a:t>
            </a:fld>
            <a:endParaRPr lang="en-US"/>
          </a:p>
        </p:txBody>
      </p:sp>
      <p:sp>
        <p:nvSpPr>
          <p:cNvPr id="3" name="Oval 2"/>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8" name="Curved Connector 7"/>
          <p:cNvCxnSpPr>
            <a:stCxn id="3" idx="0"/>
            <a:endCxn id="14" idx="2"/>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6937501" y="182290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cxnSp>
        <p:nvCxnSpPr>
          <p:cNvPr id="23" name="Curved Connector 22"/>
          <p:cNvCxnSpPr>
            <a:stCxn id="3" idx="6"/>
            <a:endCxn id="16" idx="2"/>
          </p:cNvCxnSpPr>
          <p:nvPr/>
        </p:nvCxnSpPr>
        <p:spPr>
          <a:xfrm>
            <a:off x="1987913" y="2549054"/>
            <a:ext cx="835189" cy="483202"/>
          </a:xfrm>
          <a:prstGeom prst="curvedConnector3">
            <a:avLst>
              <a:gd name="adj1" fmla="val 50000"/>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44" name="Rectangle 43"/>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chemeClr val="tx1"/>
                </a:solidFill>
                <a:effectLst/>
              </a:rPr>
              <a:t>5</a:t>
            </a:r>
          </a:p>
        </p:txBody>
      </p:sp>
      <p:sp>
        <p:nvSpPr>
          <p:cNvPr id="47" name="Rectangle 4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2</a:t>
            </a:r>
          </a:p>
        </p:txBody>
      </p:sp>
      <p:sp>
        <p:nvSpPr>
          <p:cNvPr id="18" name="Oval 17"/>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19" name="Rounded Rectangle 18"/>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25" name="Oval 24"/>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26" name="Curved Connector 25"/>
          <p:cNvCxnSpPr>
            <a:endCxn id="25" idx="4"/>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27" name="Curved Connector 26"/>
          <p:cNvCxnSpPr>
            <a:endCxn id="25"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29" name="Rectangle 28"/>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30" name="Rectangle 29"/>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0000"/>
                </a:solidFill>
                <a:effectLst/>
              </a:rPr>
              <a:t>3</a:t>
            </a:r>
          </a:p>
        </p:txBody>
      </p:sp>
      <p:cxnSp>
        <p:nvCxnSpPr>
          <p:cNvPr id="31" name="Curved Connector 30"/>
          <p:cNvCxnSpPr/>
          <p:nvPr/>
        </p:nvCxnSpPr>
        <p:spPr>
          <a:xfrm rot="5400000" flipH="1" flipV="1">
            <a:off x="6351029" y="2830476"/>
            <a:ext cx="1172944" cy="814488"/>
          </a:xfrm>
          <a:prstGeom prst="curvedConnector3">
            <a:avLst/>
          </a:prstGeom>
          <a:ln>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60831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72720"/>
            <a:ext cx="8229600" cy="1467169"/>
          </a:xfrm>
        </p:spPr>
        <p:txBody>
          <a:bodyPr>
            <a:normAutofit fontScale="92500"/>
          </a:bodyPr>
          <a:lstStyle/>
          <a:p>
            <a:r>
              <a:rPr lang="en-US" sz="4000" dirty="0"/>
              <a:t>Random testing tools, or </a:t>
            </a:r>
            <a:r>
              <a:rPr lang="en-US" sz="4000" dirty="0" err="1"/>
              <a:t>fuzzers</a:t>
            </a:r>
            <a:r>
              <a:rPr lang="en-US" sz="4000" dirty="0"/>
              <a:t>, are effective at finding bugs in compilers</a:t>
            </a:r>
            <a:r>
              <a:rPr lang="en-US" sz="4000" baseline="-25000" dirty="0"/>
              <a:t>1</a:t>
            </a:r>
            <a:r>
              <a:rPr lang="en-US" sz="4000" dirty="0"/>
              <a:t>:</a:t>
            </a:r>
          </a:p>
        </p:txBody>
      </p:sp>
      <p:sp>
        <p:nvSpPr>
          <p:cNvPr id="4" name="Slide Number Placeholder 3"/>
          <p:cNvSpPr>
            <a:spLocks noGrp="1"/>
          </p:cNvSpPr>
          <p:nvPr>
            <p:ph type="sldNum" sz="quarter" idx="12"/>
          </p:nvPr>
        </p:nvSpPr>
        <p:spPr/>
        <p:txBody>
          <a:bodyPr/>
          <a:lstStyle/>
          <a:p>
            <a:fld id="{CECA02B4-BC35-814F-9805-FDB6837E0B18}" type="slidenum">
              <a:rPr lang="en-US" smtClean="0"/>
              <a:t>1</a:t>
            </a:fld>
            <a:endParaRPr lang="en-US" dirty="0"/>
          </a:p>
        </p:txBody>
      </p:sp>
      <p:grpSp>
        <p:nvGrpSpPr>
          <p:cNvPr id="14" name="Group 13"/>
          <p:cNvGrpSpPr/>
          <p:nvPr/>
        </p:nvGrpSpPr>
        <p:grpSpPr>
          <a:xfrm>
            <a:off x="1214828" y="2000091"/>
            <a:ext cx="6709171" cy="1169552"/>
            <a:chOff x="1214828" y="2186020"/>
            <a:chExt cx="6709171" cy="1693056"/>
          </a:xfrm>
        </p:grpSpPr>
        <p:sp>
          <p:nvSpPr>
            <p:cNvPr id="2" name="TextBox 1"/>
            <p:cNvSpPr txBox="1"/>
            <p:nvPr/>
          </p:nvSpPr>
          <p:spPr>
            <a:xfrm>
              <a:off x="1214830" y="2186020"/>
              <a:ext cx="1849852" cy="846528"/>
            </a:xfrm>
            <a:prstGeom prst="rect">
              <a:avLst/>
            </a:prstGeom>
            <a:noFill/>
          </p:spPr>
          <p:txBody>
            <a:bodyPr wrap="square" rtlCol="0">
              <a:spAutoFit/>
            </a:bodyPr>
            <a:lstStyle/>
            <a:p>
              <a:r>
                <a:rPr lang="en-US" sz="3200" dirty="0" err="1">
                  <a:cs typeface="Apple Casual"/>
                </a:rPr>
                <a:t>Csmith</a:t>
              </a:r>
              <a:endParaRPr lang="en-US" sz="3200" dirty="0">
                <a:cs typeface="Apple Casual"/>
              </a:endParaRPr>
            </a:p>
          </p:txBody>
        </p:sp>
        <p:sp>
          <p:nvSpPr>
            <p:cNvPr id="5" name="TextBox 4"/>
            <p:cNvSpPr txBox="1"/>
            <p:nvPr/>
          </p:nvSpPr>
          <p:spPr>
            <a:xfrm>
              <a:off x="4969758" y="2186020"/>
              <a:ext cx="2954241" cy="846528"/>
            </a:xfrm>
            <a:prstGeom prst="rect">
              <a:avLst/>
            </a:prstGeom>
            <a:noFill/>
          </p:spPr>
          <p:txBody>
            <a:bodyPr wrap="square" rtlCol="0">
              <a:spAutoFit/>
            </a:bodyPr>
            <a:lstStyle/>
            <a:p>
              <a:r>
                <a:rPr lang="en-US" sz="3200" dirty="0">
                  <a:solidFill>
                    <a:srgbClr val="FF0000"/>
                  </a:solidFill>
                </a:rPr>
                <a:t>&gt; 500 bugs</a:t>
              </a:r>
            </a:p>
          </p:txBody>
        </p:sp>
        <p:sp>
          <p:nvSpPr>
            <p:cNvPr id="7" name="Right Arrow 6"/>
            <p:cNvSpPr/>
            <p:nvPr/>
          </p:nvSpPr>
          <p:spPr>
            <a:xfrm>
              <a:off x="3575459" y="2422906"/>
              <a:ext cx="1062980" cy="372756"/>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1214828" y="3032548"/>
              <a:ext cx="2360631" cy="846528"/>
            </a:xfrm>
            <a:prstGeom prst="rect">
              <a:avLst/>
            </a:prstGeom>
            <a:noFill/>
          </p:spPr>
          <p:txBody>
            <a:bodyPr wrap="square" rtlCol="0">
              <a:spAutoFit/>
            </a:bodyPr>
            <a:lstStyle/>
            <a:p>
              <a:r>
                <a:rPr lang="en-US" sz="3200" dirty="0" err="1">
                  <a:cs typeface="Apple Casual"/>
                </a:rPr>
                <a:t>jsfunfuzz</a:t>
              </a:r>
              <a:endParaRPr lang="en-US" sz="3200" dirty="0">
                <a:cs typeface="Apple Casual"/>
              </a:endParaRPr>
            </a:p>
          </p:txBody>
        </p:sp>
        <p:sp>
          <p:nvSpPr>
            <p:cNvPr id="9" name="TextBox 8"/>
            <p:cNvSpPr txBox="1"/>
            <p:nvPr/>
          </p:nvSpPr>
          <p:spPr>
            <a:xfrm>
              <a:off x="4969758" y="2997457"/>
              <a:ext cx="2954241" cy="846528"/>
            </a:xfrm>
            <a:prstGeom prst="rect">
              <a:avLst/>
            </a:prstGeom>
            <a:noFill/>
          </p:spPr>
          <p:txBody>
            <a:bodyPr wrap="square" rtlCol="0">
              <a:spAutoFit/>
            </a:bodyPr>
            <a:lstStyle/>
            <a:p>
              <a:r>
                <a:rPr lang="en-US" sz="3200" dirty="0">
                  <a:solidFill>
                    <a:srgbClr val="FF0000"/>
                  </a:solidFill>
                </a:rPr>
                <a:t>&gt; 2,000 bugs</a:t>
              </a:r>
            </a:p>
          </p:txBody>
        </p:sp>
        <p:sp>
          <p:nvSpPr>
            <p:cNvPr id="10" name="Right Arrow 9"/>
            <p:cNvSpPr/>
            <p:nvPr/>
          </p:nvSpPr>
          <p:spPr>
            <a:xfrm>
              <a:off x="3575459" y="3332583"/>
              <a:ext cx="1062980" cy="372756"/>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1" name="Content Placeholder 2"/>
          <p:cNvSpPr txBox="1">
            <a:spLocks/>
          </p:cNvSpPr>
          <p:nvPr/>
        </p:nvSpPr>
        <p:spPr>
          <a:xfrm>
            <a:off x="457200" y="3169644"/>
            <a:ext cx="8229600" cy="3688356"/>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4000" dirty="0"/>
          </a:p>
          <a:p>
            <a:endParaRPr lang="en-US" sz="4000" dirty="0"/>
          </a:p>
          <a:p>
            <a:r>
              <a:rPr lang="en-US" sz="4000" dirty="0"/>
              <a:t>Our hand-built “one afternoon” </a:t>
            </a:r>
            <a:r>
              <a:rPr lang="en-US" sz="4000" dirty="0" err="1"/>
              <a:t>fuzzer</a:t>
            </a:r>
            <a:r>
              <a:rPr lang="en-US" sz="4000" dirty="0"/>
              <a:t> in TSTL for the Solidity compiler for the </a:t>
            </a:r>
            <a:r>
              <a:rPr lang="en-US" sz="4000" dirty="0" err="1"/>
              <a:t>Etherium</a:t>
            </a:r>
            <a:r>
              <a:rPr lang="en-US" sz="4000" dirty="0"/>
              <a:t> blockchain found 2 compiler bugs, even after months of AFL fuzzing</a:t>
            </a:r>
          </a:p>
          <a:p>
            <a:pPr marL="0" indent="0">
              <a:buNone/>
            </a:pPr>
            <a:endParaRPr lang="en-US" sz="4000" dirty="0"/>
          </a:p>
          <a:p>
            <a:pPr marL="0" indent="0">
              <a:buNone/>
            </a:pPr>
            <a:r>
              <a:rPr lang="en-US" sz="4000" baseline="30000" dirty="0"/>
              <a:t>1</a:t>
            </a:r>
            <a:r>
              <a:rPr lang="en-US" sz="4000" dirty="0"/>
              <a:t> </a:t>
            </a:r>
            <a:r>
              <a:rPr lang="en-US" sz="3300" dirty="0"/>
              <a:t>Not </a:t>
            </a:r>
            <a:r>
              <a:rPr lang="en-US" sz="3300" i="1" dirty="0"/>
              <a:t>just </a:t>
            </a:r>
            <a:r>
              <a:rPr lang="en-US" sz="3300" dirty="0"/>
              <a:t>compilers: </a:t>
            </a:r>
            <a:r>
              <a:rPr lang="en-US" sz="3300" dirty="0" err="1"/>
              <a:t>fuzzers</a:t>
            </a:r>
            <a:r>
              <a:rPr lang="en-US" sz="3300" dirty="0"/>
              <a:t> are used for security testing, network protocols, file systems, </a:t>
            </a:r>
            <a:r>
              <a:rPr lang="en-US" sz="3300" dirty="0" err="1"/>
              <a:t>syscalls</a:t>
            </a:r>
            <a:r>
              <a:rPr lang="en-US" sz="3300" dirty="0"/>
              <a:t>, etc.; AFL, </a:t>
            </a:r>
            <a:r>
              <a:rPr lang="en-US" sz="3300" dirty="0" err="1"/>
              <a:t>libFuzzer</a:t>
            </a:r>
            <a:r>
              <a:rPr lang="en-US" sz="3300" dirty="0"/>
              <a:t>, etc. have a very impressive list of bugs found indeed.  With </a:t>
            </a:r>
            <a:r>
              <a:rPr lang="en-US" sz="3300" dirty="0" err="1"/>
              <a:t>DeepState</a:t>
            </a:r>
            <a:r>
              <a:rPr lang="en-US" sz="3300" dirty="0"/>
              <a:t>, fuzzing can also be applied to parameterized unit testing.  All of these uses tend to dump approximately a zillion failing test cases you have to triage into some directory.</a:t>
            </a:r>
          </a:p>
        </p:txBody>
      </p:sp>
      <p:sp>
        <p:nvSpPr>
          <p:cNvPr id="12" name="TextBox 11">
            <a:extLst>
              <a:ext uri="{FF2B5EF4-FFF2-40B4-BE49-F238E27FC236}">
                <a16:creationId xmlns:a16="http://schemas.microsoft.com/office/drawing/2014/main" id="{ECCBF063-D539-5040-A45A-D304B16A8C9C}"/>
              </a:ext>
            </a:extLst>
          </p:cNvPr>
          <p:cNvSpPr txBox="1"/>
          <p:nvPr/>
        </p:nvSpPr>
        <p:spPr>
          <a:xfrm>
            <a:off x="1214828" y="3198908"/>
            <a:ext cx="2360631" cy="584776"/>
          </a:xfrm>
          <a:prstGeom prst="rect">
            <a:avLst/>
          </a:prstGeom>
          <a:noFill/>
        </p:spPr>
        <p:txBody>
          <a:bodyPr wrap="square" rtlCol="0">
            <a:spAutoFit/>
          </a:bodyPr>
          <a:lstStyle/>
          <a:p>
            <a:r>
              <a:rPr lang="en-US" sz="3200" dirty="0" err="1">
                <a:cs typeface="Apple Casual"/>
              </a:rPr>
              <a:t>LangFuzz</a:t>
            </a:r>
            <a:endParaRPr lang="en-US" sz="3200" dirty="0">
              <a:cs typeface="Apple Casual"/>
            </a:endParaRPr>
          </a:p>
        </p:txBody>
      </p:sp>
      <p:sp>
        <p:nvSpPr>
          <p:cNvPr id="13" name="TextBox 12">
            <a:extLst>
              <a:ext uri="{FF2B5EF4-FFF2-40B4-BE49-F238E27FC236}">
                <a16:creationId xmlns:a16="http://schemas.microsoft.com/office/drawing/2014/main" id="{43286F96-36EA-F048-9161-020AAD731E6F}"/>
              </a:ext>
            </a:extLst>
          </p:cNvPr>
          <p:cNvSpPr txBox="1"/>
          <p:nvPr/>
        </p:nvSpPr>
        <p:spPr>
          <a:xfrm>
            <a:off x="4969758" y="3174667"/>
            <a:ext cx="2954241" cy="584776"/>
          </a:xfrm>
          <a:prstGeom prst="rect">
            <a:avLst/>
          </a:prstGeom>
          <a:noFill/>
        </p:spPr>
        <p:txBody>
          <a:bodyPr wrap="square" rtlCol="0">
            <a:spAutoFit/>
          </a:bodyPr>
          <a:lstStyle/>
          <a:p>
            <a:r>
              <a:rPr lang="en-US" sz="3200" dirty="0">
                <a:solidFill>
                  <a:srgbClr val="FF0000"/>
                </a:solidFill>
              </a:rPr>
              <a:t>&gt; 150 bugs</a:t>
            </a:r>
          </a:p>
        </p:txBody>
      </p:sp>
      <p:sp>
        <p:nvSpPr>
          <p:cNvPr id="15" name="Right Arrow 14">
            <a:extLst>
              <a:ext uri="{FF2B5EF4-FFF2-40B4-BE49-F238E27FC236}">
                <a16:creationId xmlns:a16="http://schemas.microsoft.com/office/drawing/2014/main" id="{D5BA0934-7081-B64E-9162-0B6DDC65EE06}"/>
              </a:ext>
            </a:extLst>
          </p:cNvPr>
          <p:cNvSpPr/>
          <p:nvPr/>
        </p:nvSpPr>
        <p:spPr>
          <a:xfrm>
            <a:off x="3575459" y="3406170"/>
            <a:ext cx="1062980" cy="257497"/>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26857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19</a:t>
            </a:fld>
            <a:endParaRPr lang="en-US"/>
          </a:p>
        </p:txBody>
      </p:sp>
      <p:sp>
        <p:nvSpPr>
          <p:cNvPr id="14" name="Oval 13"/>
          <p:cNvSpPr/>
          <p:nvPr/>
        </p:nvSpPr>
        <p:spPr>
          <a:xfrm>
            <a:off x="6937501" y="1822903"/>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sp>
        <p:nvSpPr>
          <p:cNvPr id="16" name="Oval 15"/>
          <p:cNvSpPr/>
          <p:nvPr/>
        </p:nvSpPr>
        <p:spPr>
          <a:xfrm>
            <a:off x="2823102" y="2618083"/>
            <a:ext cx="814488" cy="82834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cxnSp>
        <p:nvCxnSpPr>
          <p:cNvPr id="34" name="Curved Connector 33"/>
          <p:cNvCxnSpPr>
            <a:stCxn id="16" idx="0"/>
            <a:endCxn id="1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43" name="Rectangle 42"/>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sp>
        <p:nvSpPr>
          <p:cNvPr id="19" name="Oval 18"/>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20" name="Rounded Rectangle 19"/>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25" name="Oval 24"/>
          <p:cNvSpPr/>
          <p:nvPr/>
        </p:nvSpPr>
        <p:spPr>
          <a:xfrm>
            <a:off x="3887172" y="529693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cxnSp>
        <p:nvCxnSpPr>
          <p:cNvPr id="26" name="Curved Connector 25"/>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28" name="Curved Connector 27"/>
          <p:cNvCxnSpPr>
            <a:endCxn id="27"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29" name="Rectangle 28"/>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30" name="Rectangle 29"/>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31" name="Rectangle 30"/>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32" name="Oval 31"/>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33" name="Curved Connector 32"/>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35" name="Curved Connector 34"/>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cxnSp>
        <p:nvCxnSpPr>
          <p:cNvPr id="36" name="Curved Connector 35"/>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
        <p:nvSpPr>
          <p:cNvPr id="38" name="Rectangle 37"/>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Tree>
    <p:extLst>
      <p:ext uri="{BB962C8B-B14F-4D97-AF65-F5344CB8AC3E}">
        <p14:creationId xmlns:p14="http://schemas.microsoft.com/office/powerpoint/2010/main" val="4132468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20</a:t>
            </a:fld>
            <a:endParaRPr lang="en-US"/>
          </a:p>
        </p:txBody>
      </p:sp>
      <p:sp>
        <p:nvSpPr>
          <p:cNvPr id="15" name="Oval 14"/>
          <p:cNvSpPr/>
          <p:nvPr/>
        </p:nvSpPr>
        <p:spPr>
          <a:xfrm>
            <a:off x="5177927" y="529693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18" name="Oval 17"/>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19" name="Rounded Rectangle 18"/>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23" name="Oval 22"/>
          <p:cNvSpPr/>
          <p:nvPr/>
        </p:nvSpPr>
        <p:spPr>
          <a:xfrm>
            <a:off x="3887172" y="529693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24" name="Oval 23"/>
          <p:cNvSpPr/>
          <p:nvPr/>
        </p:nvSpPr>
        <p:spPr>
          <a:xfrm>
            <a:off x="6937501" y="1822903"/>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sp>
        <p:nvSpPr>
          <p:cNvPr id="25" name="Oval 24"/>
          <p:cNvSpPr/>
          <p:nvPr/>
        </p:nvSpPr>
        <p:spPr>
          <a:xfrm>
            <a:off x="2823102" y="2618083"/>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26" name="Curved Connector 25"/>
          <p:cNvCxnSpPr>
            <a:stCxn id="25" idx="0"/>
            <a:endCxn id="24" idx="2"/>
          </p:cNvCxnSpPr>
          <p:nvPr/>
        </p:nvCxnSpPr>
        <p:spPr>
          <a:xfrm rot="5400000" flipH="1" flipV="1">
            <a:off x="4893420" y="574003"/>
            <a:ext cx="381007" cy="3707155"/>
          </a:xfrm>
          <a:prstGeom prst="curvedConnector2">
            <a:avLst/>
          </a:prstGeom>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3209639" y="1941713"/>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4</a:t>
            </a:r>
          </a:p>
        </p:txBody>
      </p:sp>
      <p:cxnSp>
        <p:nvCxnSpPr>
          <p:cNvPr id="28" name="Curved Connector 27"/>
          <p:cNvCxnSpPr/>
          <p:nvPr/>
        </p:nvCxnSpPr>
        <p:spPr>
          <a:xfrm rot="5400000" flipH="1" flipV="1">
            <a:off x="6351029" y="2830476"/>
            <a:ext cx="1172944" cy="814488"/>
          </a:xfrm>
          <a:prstGeom prst="curvedConnector3">
            <a:avLst/>
          </a:prstGeom>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6123013" y="3824192"/>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solidFill>
                <a:srgbClr val="FF0000"/>
              </a:solidFill>
            </a:endParaRPr>
          </a:p>
        </p:txBody>
      </p:sp>
      <p:cxnSp>
        <p:nvCxnSpPr>
          <p:cNvPr id="30" name="Curved Connector 29"/>
          <p:cNvCxnSpPr>
            <a:endCxn id="29" idx="2"/>
          </p:cNvCxnSpPr>
          <p:nvPr/>
        </p:nvCxnSpPr>
        <p:spPr>
          <a:xfrm>
            <a:off x="3637590" y="3032256"/>
            <a:ext cx="2485423" cy="1206109"/>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3499543" y="423890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7</a:t>
            </a:r>
          </a:p>
        </p:txBody>
      </p:sp>
      <p:sp>
        <p:nvSpPr>
          <p:cNvPr id="32" name="Rectangle 31"/>
          <p:cNvSpPr/>
          <p:nvPr/>
        </p:nvSpPr>
        <p:spPr>
          <a:xfrm>
            <a:off x="5087649" y="3456305"/>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6</a:t>
            </a:r>
          </a:p>
        </p:txBody>
      </p:sp>
      <p:sp>
        <p:nvSpPr>
          <p:cNvPr id="33" name="Rectangle 32"/>
          <p:cNvSpPr/>
          <p:nvPr/>
        </p:nvSpPr>
        <p:spPr>
          <a:xfrm>
            <a:off x="6357696" y="271796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3</a:t>
            </a:r>
          </a:p>
        </p:txBody>
      </p:sp>
      <p:sp>
        <p:nvSpPr>
          <p:cNvPr id="35" name="Oval 34"/>
          <p:cNvSpPr/>
          <p:nvPr/>
        </p:nvSpPr>
        <p:spPr>
          <a:xfrm>
            <a:off x="1173425" y="2134881"/>
            <a:ext cx="814488" cy="828345"/>
          </a:xfrm>
          <a:prstGeom prst="ellipse">
            <a:avLst/>
          </a:prstGeom>
          <a:noFill/>
          <a:ln>
            <a:solidFill>
              <a:srgbClr val="FF0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dirty="0"/>
          </a:p>
        </p:txBody>
      </p:sp>
      <p:cxnSp>
        <p:nvCxnSpPr>
          <p:cNvPr id="36" name="Curved Connector 35"/>
          <p:cNvCxnSpPr/>
          <p:nvPr/>
        </p:nvCxnSpPr>
        <p:spPr>
          <a:xfrm rot="16200000" flipH="1">
            <a:off x="3210808" y="1333087"/>
            <a:ext cx="1689311" cy="4949588"/>
          </a:xfrm>
          <a:prstGeom prst="curvedConnector3">
            <a:avLst>
              <a:gd name="adj1" fmla="val 113532"/>
            </a:avLst>
          </a:prstGeom>
        </p:spPr>
        <p:style>
          <a:lnRef idx="2">
            <a:schemeClr val="accent1"/>
          </a:lnRef>
          <a:fillRef idx="0">
            <a:schemeClr val="accent1"/>
          </a:fillRef>
          <a:effectRef idx="1">
            <a:schemeClr val="accent1"/>
          </a:effectRef>
          <a:fontRef idx="minor">
            <a:schemeClr val="tx1"/>
          </a:fontRef>
        </p:style>
      </p:cxnSp>
      <p:cxnSp>
        <p:nvCxnSpPr>
          <p:cNvPr id="37" name="Curved Connector 36"/>
          <p:cNvCxnSpPr/>
          <p:nvPr/>
        </p:nvCxnSpPr>
        <p:spPr>
          <a:xfrm rot="16200000" flipH="1">
            <a:off x="4207987" y="-492438"/>
            <a:ext cx="102195" cy="5356832"/>
          </a:xfrm>
          <a:prstGeom prst="curvedConnector4">
            <a:avLst>
              <a:gd name="adj1" fmla="val -223690"/>
              <a:gd name="adj2" fmla="val 53801"/>
            </a:avLst>
          </a:prstGeom>
        </p:spPr>
        <p:style>
          <a:lnRef idx="2">
            <a:schemeClr val="accent1"/>
          </a:lnRef>
          <a:fillRef idx="0">
            <a:schemeClr val="accent1"/>
          </a:fillRef>
          <a:effectRef idx="1">
            <a:schemeClr val="accent1"/>
          </a:effectRef>
          <a:fontRef idx="minor">
            <a:schemeClr val="tx1"/>
          </a:fontRef>
        </p:style>
      </p:cxnSp>
      <p:cxnSp>
        <p:nvCxnSpPr>
          <p:cNvPr id="38" name="Curved Connector 37"/>
          <p:cNvCxnSpPr/>
          <p:nvPr/>
        </p:nvCxnSpPr>
        <p:spPr>
          <a:xfrm>
            <a:off x="1987913" y="2549054"/>
            <a:ext cx="835189" cy="483202"/>
          </a:xfrm>
          <a:prstGeom prst="curvedConnector3">
            <a:avLst>
              <a:gd name="adj1" fmla="val 50000"/>
            </a:avLst>
          </a:prstGeom>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1987913" y="2155859"/>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2</a:t>
            </a:r>
          </a:p>
        </p:txBody>
      </p:sp>
      <p:sp>
        <p:nvSpPr>
          <p:cNvPr id="40" name="Rectangle 39"/>
          <p:cNvSpPr/>
          <p:nvPr/>
        </p:nvSpPr>
        <p:spPr>
          <a:xfrm>
            <a:off x="2553916" y="1390026"/>
            <a:ext cx="855901" cy="56549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000000"/>
                </a:solidFill>
                <a:effectLst/>
              </a:rPr>
              <a:t>5</a:t>
            </a:r>
          </a:p>
        </p:txBody>
      </p:sp>
    </p:spTree>
    <p:extLst>
      <p:ext uri="{BB962C8B-B14F-4D97-AF65-F5344CB8AC3E}">
        <p14:creationId xmlns:p14="http://schemas.microsoft.com/office/powerpoint/2010/main" val="1462824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Furthest Point First [Gonzalez 1985]</a:t>
            </a:r>
          </a:p>
        </p:txBody>
      </p:sp>
      <p:sp>
        <p:nvSpPr>
          <p:cNvPr id="4" name="Slide Number Placeholder 3"/>
          <p:cNvSpPr>
            <a:spLocks noGrp="1"/>
          </p:cNvSpPr>
          <p:nvPr>
            <p:ph type="sldNum" sz="quarter" idx="12"/>
          </p:nvPr>
        </p:nvSpPr>
        <p:spPr/>
        <p:txBody>
          <a:bodyPr/>
          <a:lstStyle/>
          <a:p>
            <a:fld id="{CECA02B4-BC35-814F-9805-FDB6837E0B18}" type="slidenum">
              <a:rPr lang="en-US" smtClean="0"/>
              <a:t>21</a:t>
            </a:fld>
            <a:endParaRPr lang="en-US"/>
          </a:p>
        </p:txBody>
      </p:sp>
      <p:sp>
        <p:nvSpPr>
          <p:cNvPr id="16" name="Oval 15"/>
          <p:cNvSpPr/>
          <p:nvPr/>
        </p:nvSpPr>
        <p:spPr>
          <a:xfrm>
            <a:off x="5177927" y="529693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P3</a:t>
            </a:r>
          </a:p>
        </p:txBody>
      </p:sp>
      <p:sp>
        <p:nvSpPr>
          <p:cNvPr id="21" name="Oval 20"/>
          <p:cNvSpPr/>
          <p:nvPr/>
        </p:nvSpPr>
        <p:spPr>
          <a:xfrm>
            <a:off x="1291855"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P4</a:t>
            </a:r>
          </a:p>
        </p:txBody>
      </p:sp>
      <p:sp>
        <p:nvSpPr>
          <p:cNvPr id="5" name="Rounded Rectangle 4"/>
          <p:cNvSpPr/>
          <p:nvPr/>
        </p:nvSpPr>
        <p:spPr>
          <a:xfrm>
            <a:off x="938732" y="5232374"/>
            <a:ext cx="5370094" cy="966942"/>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2595342" y="5301941"/>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P1</a:t>
            </a:r>
          </a:p>
        </p:txBody>
      </p:sp>
      <p:sp>
        <p:nvSpPr>
          <p:cNvPr id="17" name="Oval 16"/>
          <p:cNvSpPr/>
          <p:nvPr/>
        </p:nvSpPr>
        <p:spPr>
          <a:xfrm>
            <a:off x="3887172" y="5296933"/>
            <a:ext cx="814488" cy="828345"/>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t>P2</a:t>
            </a:r>
          </a:p>
        </p:txBody>
      </p:sp>
      <p:sp>
        <p:nvSpPr>
          <p:cNvPr id="13" name="TextBox 12"/>
          <p:cNvSpPr txBox="1"/>
          <p:nvPr/>
        </p:nvSpPr>
        <p:spPr>
          <a:xfrm>
            <a:off x="786875" y="2406463"/>
            <a:ext cx="7330387" cy="1569660"/>
          </a:xfrm>
          <a:prstGeom prst="rect">
            <a:avLst/>
          </a:prstGeom>
          <a:noFill/>
          <a:ln w="38100" cmpd="sng">
            <a:solidFill>
              <a:srgbClr val="FF0000"/>
            </a:solidFill>
          </a:ln>
        </p:spPr>
        <p:txBody>
          <a:bodyPr wrap="square" rtlCol="0">
            <a:spAutoFit/>
          </a:bodyPr>
          <a:lstStyle/>
          <a:p>
            <a:pPr algn="ctr"/>
            <a:r>
              <a:rPr lang="en-US" sz="4800" dirty="0"/>
              <a:t>Diverse test cases are early in the list, duplicates late</a:t>
            </a:r>
          </a:p>
        </p:txBody>
      </p:sp>
    </p:spTree>
    <p:extLst>
      <p:ext uri="{BB962C8B-B14F-4D97-AF65-F5344CB8AC3E}">
        <p14:creationId xmlns:p14="http://schemas.microsoft.com/office/powerpoint/2010/main" val="2462094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03558"/>
            <a:ext cx="8229600" cy="5005397"/>
          </a:xfrm>
        </p:spPr>
        <p:txBody>
          <a:bodyPr>
            <a:normAutofit fontScale="92500" lnSpcReduction="20000"/>
          </a:bodyPr>
          <a:lstStyle/>
          <a:p>
            <a:r>
              <a:rPr lang="en-US" sz="4400" dirty="0"/>
              <a:t>PLDI 2013 work, “Taming Compiler </a:t>
            </a:r>
            <a:r>
              <a:rPr lang="en-US" sz="4400" dirty="0" err="1"/>
              <a:t>Fuzzers</a:t>
            </a:r>
            <a:r>
              <a:rPr lang="en-US" sz="4400" dirty="0"/>
              <a:t>” Chen et al.</a:t>
            </a:r>
          </a:p>
          <a:p>
            <a:r>
              <a:rPr lang="en-US" sz="4400" dirty="0"/>
              <a:t>One key thing was missing:</a:t>
            </a:r>
          </a:p>
          <a:p>
            <a:pPr lvl="1"/>
            <a:r>
              <a:rPr lang="en-US" dirty="0"/>
              <a:t>What distance metric do we use?</a:t>
            </a:r>
          </a:p>
          <a:p>
            <a:pPr lvl="1"/>
            <a:r>
              <a:rPr lang="en-US" dirty="0"/>
              <a:t>In PLDI’13, Chen et al. applied dozens, and reported results on the </a:t>
            </a:r>
            <a:r>
              <a:rPr lang="en-US" i="1" dirty="0"/>
              <a:t>best</a:t>
            </a:r>
            <a:r>
              <a:rPr lang="en-US" dirty="0"/>
              <a:t> metrics</a:t>
            </a:r>
            <a:endParaRPr lang="en-US" i="1" dirty="0"/>
          </a:p>
          <a:p>
            <a:pPr lvl="1"/>
            <a:r>
              <a:rPr lang="en-US" i="1" dirty="0"/>
              <a:t>No</a:t>
            </a:r>
            <a:r>
              <a:rPr lang="en-US" dirty="0"/>
              <a:t> consistently best metric, no actually good metric for GCC wrong-code bugs, and only an “ok” metric for </a:t>
            </a:r>
            <a:r>
              <a:rPr lang="en-US" dirty="0" err="1"/>
              <a:t>SpiderMonkey</a:t>
            </a:r>
            <a:r>
              <a:rPr lang="en-US" dirty="0"/>
              <a:t> bugs</a:t>
            </a:r>
          </a:p>
          <a:p>
            <a:pPr lvl="1"/>
            <a:endParaRPr lang="en-US" dirty="0"/>
          </a:p>
          <a:p>
            <a:pPr lvl="1"/>
            <a:r>
              <a:rPr lang="en-US" dirty="0" err="1"/>
              <a:t>Levenshtein</a:t>
            </a:r>
            <a:r>
              <a:rPr lang="en-US" dirty="0"/>
              <a:t> distance on code + output did triage GCC crashes very effectively; but crashes are the easy case</a:t>
            </a:r>
          </a:p>
          <a:p>
            <a:pPr lvl="1"/>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CECA02B4-BC35-814F-9805-FDB6837E0B18}" type="slidenum">
              <a:rPr lang="en-US" smtClean="0"/>
              <a:t>22</a:t>
            </a:fld>
            <a:endParaRPr lang="en-US"/>
          </a:p>
        </p:txBody>
      </p:sp>
      <p:sp>
        <p:nvSpPr>
          <p:cNvPr id="5" name="Title 1">
            <a:extLst>
              <a:ext uri="{FF2B5EF4-FFF2-40B4-BE49-F238E27FC236}">
                <a16:creationId xmlns:a16="http://schemas.microsoft.com/office/drawing/2014/main" id="{51137D72-5B92-8B4B-B873-0434F29088E8}"/>
              </a:ext>
            </a:extLst>
          </p:cNvPr>
          <p:cNvSpPr>
            <a:spLocks noGrp="1"/>
          </p:cNvSpPr>
          <p:nvPr>
            <p:ph type="title"/>
          </p:nvPr>
        </p:nvSpPr>
        <p:spPr>
          <a:xfrm>
            <a:off x="457200" y="274638"/>
            <a:ext cx="8229600" cy="1143000"/>
          </a:xfrm>
        </p:spPr>
        <p:txBody>
          <a:bodyPr/>
          <a:lstStyle/>
          <a:p>
            <a:r>
              <a:rPr lang="en-US" sz="4800" dirty="0"/>
              <a:t>The FPF (Partial) Solution</a:t>
            </a:r>
          </a:p>
        </p:txBody>
      </p:sp>
    </p:spTree>
    <p:extLst>
      <p:ext uri="{BB962C8B-B14F-4D97-AF65-F5344CB8AC3E}">
        <p14:creationId xmlns:p14="http://schemas.microsoft.com/office/powerpoint/2010/main" val="583115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PLDI 13 Metrics</a:t>
            </a:r>
          </a:p>
        </p:txBody>
      </p:sp>
      <p:sp>
        <p:nvSpPr>
          <p:cNvPr id="3" name="Content Placeholder 2"/>
          <p:cNvSpPr>
            <a:spLocks noGrp="1"/>
          </p:cNvSpPr>
          <p:nvPr>
            <p:ph idx="1"/>
          </p:nvPr>
        </p:nvSpPr>
        <p:spPr>
          <a:xfrm>
            <a:off x="457200" y="1434528"/>
            <a:ext cx="8229600" cy="4525963"/>
          </a:xfrm>
        </p:spPr>
        <p:txBody>
          <a:bodyPr>
            <a:normAutofit fontScale="92500" lnSpcReduction="20000"/>
          </a:bodyPr>
          <a:lstStyle/>
          <a:p>
            <a:r>
              <a:rPr lang="en-US" sz="4000" dirty="0"/>
              <a:t>Statement coverage</a:t>
            </a:r>
          </a:p>
          <a:p>
            <a:r>
              <a:rPr lang="en-US" sz="4000" dirty="0"/>
              <a:t>Function coverage</a:t>
            </a:r>
          </a:p>
          <a:p>
            <a:r>
              <a:rPr lang="en-US" sz="4000" dirty="0"/>
              <a:t>Bag-of-tokens vector on inputs</a:t>
            </a:r>
          </a:p>
          <a:p>
            <a:r>
              <a:rPr lang="en-US" sz="4000" dirty="0" err="1"/>
              <a:t>Levenshtein</a:t>
            </a:r>
            <a:r>
              <a:rPr lang="en-US" sz="4000" dirty="0"/>
              <a:t> distances on inputs</a:t>
            </a:r>
          </a:p>
          <a:p>
            <a:r>
              <a:rPr lang="en-US" sz="4000" dirty="0" err="1"/>
              <a:t>Levenshtein</a:t>
            </a:r>
            <a:r>
              <a:rPr lang="en-US" sz="4000" dirty="0"/>
              <a:t> distances on outputs</a:t>
            </a:r>
          </a:p>
          <a:p>
            <a:r>
              <a:rPr lang="en-US" sz="4000" dirty="0"/>
              <a:t>High-level features of C code</a:t>
            </a:r>
          </a:p>
          <a:p>
            <a:r>
              <a:rPr lang="en-US" sz="4000" dirty="0"/>
              <a:t>Abstracted </a:t>
            </a:r>
            <a:r>
              <a:rPr lang="en-US" sz="4000" dirty="0" err="1"/>
              <a:t>Valgrind</a:t>
            </a:r>
            <a:r>
              <a:rPr lang="en-US" sz="4000" dirty="0"/>
              <a:t> output</a:t>
            </a:r>
          </a:p>
          <a:p>
            <a:r>
              <a:rPr lang="en-US" sz="4000" dirty="0"/>
              <a:t>Various combinations of all these…</a:t>
            </a:r>
          </a:p>
        </p:txBody>
      </p:sp>
      <p:sp>
        <p:nvSpPr>
          <p:cNvPr id="4" name="Slide Number Placeholder 3"/>
          <p:cNvSpPr>
            <a:spLocks noGrp="1"/>
          </p:cNvSpPr>
          <p:nvPr>
            <p:ph type="sldNum" sz="quarter" idx="12"/>
          </p:nvPr>
        </p:nvSpPr>
        <p:spPr/>
        <p:txBody>
          <a:bodyPr/>
          <a:lstStyle/>
          <a:p>
            <a:fld id="{CECA02B4-BC35-814F-9805-FDB6837E0B18}" type="slidenum">
              <a:rPr lang="en-US" smtClean="0"/>
              <a:t>23</a:t>
            </a:fld>
            <a:endParaRPr lang="en-US" dirty="0"/>
          </a:p>
        </p:txBody>
      </p:sp>
    </p:spTree>
    <p:extLst>
      <p:ext uri="{BB962C8B-B14F-4D97-AF65-F5344CB8AC3E}">
        <p14:creationId xmlns:p14="http://schemas.microsoft.com/office/powerpoint/2010/main" val="1309584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Enter the Mutants</a:t>
            </a:r>
          </a:p>
        </p:txBody>
      </p:sp>
      <p:sp>
        <p:nvSpPr>
          <p:cNvPr id="3" name="Content Placeholder 2"/>
          <p:cNvSpPr>
            <a:spLocks noGrp="1"/>
          </p:cNvSpPr>
          <p:nvPr>
            <p:ph idx="1"/>
          </p:nvPr>
        </p:nvSpPr>
        <p:spPr>
          <a:xfrm>
            <a:off x="457200" y="1434528"/>
            <a:ext cx="8229600" cy="4525963"/>
          </a:xfrm>
        </p:spPr>
        <p:txBody>
          <a:bodyPr>
            <a:normAutofit fontScale="85000" lnSpcReduction="20000"/>
          </a:bodyPr>
          <a:lstStyle/>
          <a:p>
            <a:r>
              <a:rPr lang="en-US" sz="4000" dirty="0"/>
              <a:t>Mutant: small modification of a program, intended to represent a plausible bug:</a:t>
            </a:r>
          </a:p>
          <a:p>
            <a:pPr lvl="1"/>
            <a:r>
              <a:rPr lang="en-US" sz="3600" dirty="0"/>
              <a:t>E.g., </a:t>
            </a:r>
            <a:r>
              <a:rPr lang="en-US" sz="3600" dirty="0">
                <a:latin typeface="Lucida Console" panose="020B0609040504020204" pitchFamily="49" charset="0"/>
              </a:rPr>
              <a:t>if (x == 3) { </a:t>
            </a:r>
            <a:r>
              <a:rPr lang="en-US" sz="3600" dirty="0"/>
              <a:t>becomes:</a:t>
            </a:r>
            <a:endParaRPr lang="en-US" sz="3600" dirty="0">
              <a:latin typeface="Lucida Console" panose="020B0609040504020204" pitchFamily="49" charset="0"/>
            </a:endParaRPr>
          </a:p>
          <a:p>
            <a:pPr lvl="2"/>
            <a:r>
              <a:rPr lang="en-US" sz="3200" dirty="0">
                <a:latin typeface="Lucida Console" panose="020B0609040504020204" pitchFamily="49" charset="0"/>
              </a:rPr>
              <a:t>if (x != 3) {</a:t>
            </a:r>
          </a:p>
          <a:p>
            <a:pPr lvl="2"/>
            <a:r>
              <a:rPr lang="en-US" sz="3200" dirty="0">
                <a:latin typeface="Lucida Console" panose="020B0609040504020204" pitchFamily="49" charset="0"/>
              </a:rPr>
              <a:t>if (x == 4) {</a:t>
            </a:r>
          </a:p>
          <a:p>
            <a:pPr lvl="2"/>
            <a:r>
              <a:rPr lang="en-US" sz="3200" dirty="0">
                <a:latin typeface="Lucida Console" panose="020B0609040504020204" pitchFamily="49" charset="0"/>
              </a:rPr>
              <a:t>if (x == 2) {</a:t>
            </a:r>
          </a:p>
          <a:p>
            <a:pPr lvl="2"/>
            <a:r>
              <a:rPr lang="en-US" sz="3200" dirty="0">
                <a:latin typeface="Lucida Console" panose="020B0609040504020204" pitchFamily="49" charset="0"/>
              </a:rPr>
              <a:t>if (x &gt; 3) { </a:t>
            </a:r>
          </a:p>
          <a:p>
            <a:pPr lvl="2"/>
            <a:r>
              <a:rPr lang="en-US" sz="3200" dirty="0">
                <a:latin typeface="Lucida Console" panose="020B0609040504020204" pitchFamily="49" charset="0"/>
              </a:rPr>
              <a:t>…</a:t>
            </a:r>
          </a:p>
          <a:p>
            <a:r>
              <a:rPr lang="en-US" sz="4000" dirty="0"/>
              <a:t>Recent idea:  a plausible bug is also a plausible </a:t>
            </a:r>
            <a:r>
              <a:rPr lang="en-US" sz="4000" i="1" dirty="0"/>
              <a:t>fix</a:t>
            </a:r>
            <a:endParaRPr lang="en-US" sz="4000" dirty="0"/>
          </a:p>
        </p:txBody>
      </p:sp>
      <p:sp>
        <p:nvSpPr>
          <p:cNvPr id="4" name="Slide Number Placeholder 3"/>
          <p:cNvSpPr>
            <a:spLocks noGrp="1"/>
          </p:cNvSpPr>
          <p:nvPr>
            <p:ph type="sldNum" sz="quarter" idx="12"/>
          </p:nvPr>
        </p:nvSpPr>
        <p:spPr/>
        <p:txBody>
          <a:bodyPr/>
          <a:lstStyle/>
          <a:p>
            <a:fld id="{CECA02B4-BC35-814F-9805-FDB6837E0B18}" type="slidenum">
              <a:rPr lang="en-US" smtClean="0"/>
              <a:t>24</a:t>
            </a:fld>
            <a:endParaRPr lang="en-US" dirty="0"/>
          </a:p>
        </p:txBody>
      </p:sp>
      <p:pic>
        <p:nvPicPr>
          <p:cNvPr id="14" name="Picture 13">
            <a:extLst>
              <a:ext uri="{FF2B5EF4-FFF2-40B4-BE49-F238E27FC236}">
                <a16:creationId xmlns:a16="http://schemas.microsoft.com/office/drawing/2014/main" id="{AF894392-AE99-EE40-9C37-108020C680CC}"/>
              </a:ext>
            </a:extLst>
          </p:cNvPr>
          <p:cNvPicPr>
            <a:picLocks noChangeAspect="1"/>
          </p:cNvPicPr>
          <p:nvPr/>
        </p:nvPicPr>
        <p:blipFill>
          <a:blip r:embed="rId3"/>
          <a:stretch>
            <a:fillRect/>
          </a:stretch>
        </p:blipFill>
        <p:spPr>
          <a:xfrm>
            <a:off x="5108074" y="2784375"/>
            <a:ext cx="2207126" cy="2006478"/>
          </a:xfrm>
          <a:prstGeom prst="rect">
            <a:avLst/>
          </a:prstGeom>
        </p:spPr>
      </p:pic>
    </p:spTree>
    <p:extLst>
      <p:ext uri="{BB962C8B-B14F-4D97-AF65-F5344CB8AC3E}">
        <p14:creationId xmlns:p14="http://schemas.microsoft.com/office/powerpoint/2010/main" val="1477639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Our Proposal</a:t>
            </a:r>
          </a:p>
        </p:txBody>
      </p:sp>
      <p:sp>
        <p:nvSpPr>
          <p:cNvPr id="3" name="Content Placeholder 2"/>
          <p:cNvSpPr>
            <a:spLocks noGrp="1"/>
          </p:cNvSpPr>
          <p:nvPr>
            <p:ph idx="1"/>
          </p:nvPr>
        </p:nvSpPr>
        <p:spPr>
          <a:xfrm>
            <a:off x="457200" y="1434528"/>
            <a:ext cx="8229600" cy="4525963"/>
          </a:xfrm>
        </p:spPr>
        <p:txBody>
          <a:bodyPr>
            <a:normAutofit fontScale="70000" lnSpcReduction="20000"/>
          </a:bodyPr>
          <a:lstStyle/>
          <a:p>
            <a:r>
              <a:rPr lang="en-US" sz="4000" dirty="0"/>
              <a:t>Apply mutation testing (using only mutants covered by failing tests)</a:t>
            </a:r>
          </a:p>
          <a:p>
            <a:r>
              <a:rPr lang="en-US" sz="4000" dirty="0"/>
              <a:t>A mutant </a:t>
            </a:r>
            <a:r>
              <a:rPr lang="en-US" sz="4000" i="1" dirty="0"/>
              <a:t>repairs</a:t>
            </a:r>
            <a:r>
              <a:rPr lang="en-US" sz="4000" dirty="0"/>
              <a:t> a failing test if</a:t>
            </a:r>
          </a:p>
          <a:p>
            <a:pPr lvl="1"/>
            <a:r>
              <a:rPr lang="en-US" sz="3600" dirty="0"/>
              <a:t>It makes the test no longer fail</a:t>
            </a:r>
          </a:p>
          <a:p>
            <a:pPr lvl="1"/>
            <a:r>
              <a:rPr lang="en-US" sz="3600" dirty="0"/>
              <a:t>It does not cause any passing test to fail (can’t be </a:t>
            </a:r>
            <a:r>
              <a:rPr lang="en-US" sz="3600" i="1" dirty="0"/>
              <a:t>killed)</a:t>
            </a:r>
            <a:endParaRPr lang="en-US" sz="3600" dirty="0"/>
          </a:p>
          <a:p>
            <a:r>
              <a:rPr lang="en-US" sz="4000" dirty="0"/>
              <a:t>Distance between two tests is the </a:t>
            </a:r>
            <a:r>
              <a:rPr lang="en-US" sz="4000" i="1" dirty="0"/>
              <a:t>Jaccard distance between their repairing mutant </a:t>
            </a:r>
            <a:r>
              <a:rPr lang="en-US" sz="4000" i="1" dirty="0" err="1"/>
              <a:t>bitvectors</a:t>
            </a:r>
            <a:endParaRPr lang="en-US" sz="4000" i="1" dirty="0"/>
          </a:p>
          <a:p>
            <a:pPr marL="0" indent="0">
              <a:buNone/>
            </a:pPr>
            <a:endParaRPr lang="en-US" sz="4000" dirty="0"/>
          </a:p>
          <a:p>
            <a:pPr marL="0" indent="0">
              <a:buNone/>
            </a:pPr>
            <a:r>
              <a:rPr lang="en-US" sz="4000" dirty="0"/>
              <a:t>           00000110101010101</a:t>
            </a:r>
          </a:p>
          <a:p>
            <a:pPr marL="0" indent="0">
              <a:buNone/>
            </a:pPr>
            <a:r>
              <a:rPr lang="en-US" sz="4000" dirty="0"/>
              <a:t>           00001110101000001</a:t>
            </a:r>
          </a:p>
        </p:txBody>
      </p:sp>
      <p:sp>
        <p:nvSpPr>
          <p:cNvPr id="4" name="Slide Number Placeholder 3"/>
          <p:cNvSpPr>
            <a:spLocks noGrp="1"/>
          </p:cNvSpPr>
          <p:nvPr>
            <p:ph type="sldNum" sz="quarter" idx="12"/>
          </p:nvPr>
        </p:nvSpPr>
        <p:spPr/>
        <p:txBody>
          <a:bodyPr/>
          <a:lstStyle/>
          <a:p>
            <a:fld id="{CECA02B4-BC35-814F-9805-FDB6837E0B18}" type="slidenum">
              <a:rPr lang="en-US" smtClean="0"/>
              <a:t>25</a:t>
            </a:fld>
            <a:endParaRPr lang="en-US" dirty="0"/>
          </a:p>
        </p:txBody>
      </p:sp>
      <p:pic>
        <p:nvPicPr>
          <p:cNvPr id="5" name="Picture 4">
            <a:extLst>
              <a:ext uri="{FF2B5EF4-FFF2-40B4-BE49-F238E27FC236}">
                <a16:creationId xmlns:a16="http://schemas.microsoft.com/office/drawing/2014/main" id="{276174D4-CF79-C84D-B49F-52AD34925930}"/>
              </a:ext>
            </a:extLst>
          </p:cNvPr>
          <p:cNvPicPr>
            <a:picLocks noChangeAspect="1"/>
          </p:cNvPicPr>
          <p:nvPr/>
        </p:nvPicPr>
        <p:blipFill>
          <a:blip r:embed="rId3"/>
          <a:stretch>
            <a:fillRect/>
          </a:stretch>
        </p:blipFill>
        <p:spPr>
          <a:xfrm>
            <a:off x="6786716" y="4660568"/>
            <a:ext cx="1666568" cy="1299923"/>
          </a:xfrm>
          <a:prstGeom prst="rect">
            <a:avLst/>
          </a:prstGeom>
        </p:spPr>
      </p:pic>
      <p:sp>
        <p:nvSpPr>
          <p:cNvPr id="6" name="Rectangle 5">
            <a:extLst>
              <a:ext uri="{FF2B5EF4-FFF2-40B4-BE49-F238E27FC236}">
                <a16:creationId xmlns:a16="http://schemas.microsoft.com/office/drawing/2014/main" id="{A909CBDB-D192-CF4F-B75C-65583EC0D6A9}"/>
              </a:ext>
            </a:extLst>
          </p:cNvPr>
          <p:cNvSpPr/>
          <p:nvPr/>
        </p:nvSpPr>
        <p:spPr>
          <a:xfrm>
            <a:off x="6733870" y="4984955"/>
            <a:ext cx="363793" cy="53094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D58F51-92E5-F842-8C58-A69A263EFB46}"/>
              </a:ext>
            </a:extLst>
          </p:cNvPr>
          <p:cNvSpPr/>
          <p:nvPr/>
        </p:nvSpPr>
        <p:spPr>
          <a:xfrm>
            <a:off x="1396181" y="4572000"/>
            <a:ext cx="747251"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CA3C89C-35F8-4B49-99CB-837CDC1B73BC}"/>
              </a:ext>
            </a:extLst>
          </p:cNvPr>
          <p:cNvSpPr/>
          <p:nvPr/>
        </p:nvSpPr>
        <p:spPr>
          <a:xfrm>
            <a:off x="2708787" y="4572000"/>
            <a:ext cx="181897"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0CAD1F7-09A5-AD4C-8BE9-DA96A8B9BB71}"/>
              </a:ext>
            </a:extLst>
          </p:cNvPr>
          <p:cNvSpPr/>
          <p:nvPr/>
        </p:nvSpPr>
        <p:spPr>
          <a:xfrm>
            <a:off x="3062749" y="4572000"/>
            <a:ext cx="181897"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C90D6AE-23B2-754A-B47F-157F628023E8}"/>
              </a:ext>
            </a:extLst>
          </p:cNvPr>
          <p:cNvSpPr/>
          <p:nvPr/>
        </p:nvSpPr>
        <p:spPr>
          <a:xfrm>
            <a:off x="3416711" y="4572000"/>
            <a:ext cx="181897"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E1318A-A438-444F-9710-7B02531E80E7}"/>
              </a:ext>
            </a:extLst>
          </p:cNvPr>
          <p:cNvSpPr/>
          <p:nvPr/>
        </p:nvSpPr>
        <p:spPr>
          <a:xfrm>
            <a:off x="3778045" y="4572000"/>
            <a:ext cx="181897"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565438D-99C7-EA43-81BC-04B5CCECE365}"/>
              </a:ext>
            </a:extLst>
          </p:cNvPr>
          <p:cNvSpPr/>
          <p:nvPr/>
        </p:nvSpPr>
        <p:spPr>
          <a:xfrm>
            <a:off x="4139379" y="4572000"/>
            <a:ext cx="181897" cy="8259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3A839D0-19E6-DC4A-B591-CED958DA7171}"/>
              </a:ext>
            </a:extLst>
          </p:cNvPr>
          <p:cNvSpPr txBox="1"/>
          <p:nvPr/>
        </p:nvSpPr>
        <p:spPr>
          <a:xfrm>
            <a:off x="1234364" y="5494534"/>
            <a:ext cx="3656770" cy="369332"/>
          </a:xfrm>
          <a:prstGeom prst="rect">
            <a:avLst/>
          </a:prstGeom>
          <a:noFill/>
        </p:spPr>
        <p:txBody>
          <a:bodyPr wrap="none" rtlCol="0">
            <a:spAutoFit/>
          </a:bodyPr>
          <a:lstStyle/>
          <a:p>
            <a:r>
              <a:rPr lang="en-US" dirty="0"/>
              <a:t>Ignore mutants repairing neither test</a:t>
            </a:r>
          </a:p>
        </p:txBody>
      </p:sp>
    </p:spTree>
    <p:extLst>
      <p:ext uri="{BB962C8B-B14F-4D97-AF65-F5344CB8AC3E}">
        <p14:creationId xmlns:p14="http://schemas.microsoft.com/office/powerpoint/2010/main" val="67628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26</a:t>
            </a:fld>
            <a:endParaRPr lang="en-US"/>
          </a:p>
        </p:txBody>
      </p:sp>
      <p:pic>
        <p:nvPicPr>
          <p:cNvPr id="3" name="Picture 2">
            <a:extLst>
              <a:ext uri="{FF2B5EF4-FFF2-40B4-BE49-F238E27FC236}">
                <a16:creationId xmlns:a16="http://schemas.microsoft.com/office/drawing/2014/main" id="{324434B8-1DDB-A64D-BD09-3780421727E6}"/>
              </a:ext>
            </a:extLst>
          </p:cNvPr>
          <p:cNvPicPr>
            <a:picLocks noChangeAspect="1"/>
          </p:cNvPicPr>
          <p:nvPr/>
        </p:nvPicPr>
        <p:blipFill>
          <a:blip r:embed="rId2"/>
          <a:stretch>
            <a:fillRect/>
          </a:stretch>
        </p:blipFill>
        <p:spPr>
          <a:xfrm>
            <a:off x="173255" y="341697"/>
            <a:ext cx="6731267" cy="5048450"/>
          </a:xfrm>
          <a:prstGeom prst="rect">
            <a:avLst/>
          </a:prstGeom>
        </p:spPr>
      </p:pic>
      <p:sp>
        <p:nvSpPr>
          <p:cNvPr id="5" name="TextBox 4">
            <a:extLst>
              <a:ext uri="{FF2B5EF4-FFF2-40B4-BE49-F238E27FC236}">
                <a16:creationId xmlns:a16="http://schemas.microsoft.com/office/drawing/2014/main" id="{7847932B-D4FB-124C-BB8F-DDAC03D7D524}"/>
              </a:ext>
            </a:extLst>
          </p:cNvPr>
          <p:cNvSpPr txBox="1"/>
          <p:nvPr/>
        </p:nvSpPr>
        <p:spPr>
          <a:xfrm>
            <a:off x="6084549" y="5207267"/>
            <a:ext cx="2602251" cy="923330"/>
          </a:xfrm>
          <a:prstGeom prst="rect">
            <a:avLst/>
          </a:prstGeom>
          <a:noFill/>
        </p:spPr>
        <p:txBody>
          <a:bodyPr wrap="none" rtlCol="0">
            <a:spAutoFit/>
          </a:bodyPr>
          <a:lstStyle/>
          <a:p>
            <a:r>
              <a:rPr lang="en-US" dirty="0"/>
              <a:t>Rings are mutants</a:t>
            </a:r>
          </a:p>
          <a:p>
            <a:endParaRPr lang="en-US" dirty="0"/>
          </a:p>
          <a:p>
            <a:r>
              <a:rPr lang="en-US" dirty="0"/>
              <a:t>Diamonds are failing tests</a:t>
            </a:r>
          </a:p>
        </p:txBody>
      </p:sp>
      <p:sp>
        <p:nvSpPr>
          <p:cNvPr id="6" name="TextBox 5">
            <a:extLst>
              <a:ext uri="{FF2B5EF4-FFF2-40B4-BE49-F238E27FC236}">
                <a16:creationId xmlns:a16="http://schemas.microsoft.com/office/drawing/2014/main" id="{FB9A580F-A534-BB47-9498-CC6C14BE9416}"/>
              </a:ext>
            </a:extLst>
          </p:cNvPr>
          <p:cNvSpPr txBox="1"/>
          <p:nvPr/>
        </p:nvSpPr>
        <p:spPr>
          <a:xfrm>
            <a:off x="6193040" y="2414089"/>
            <a:ext cx="2493760" cy="1200329"/>
          </a:xfrm>
          <a:prstGeom prst="rect">
            <a:avLst/>
          </a:prstGeom>
          <a:noFill/>
        </p:spPr>
        <p:txBody>
          <a:bodyPr wrap="none" rtlCol="0">
            <a:spAutoFit/>
          </a:bodyPr>
          <a:lstStyle/>
          <a:p>
            <a:r>
              <a:rPr lang="en-US" sz="2400" dirty="0"/>
              <a:t>The Onion Ring</a:t>
            </a:r>
          </a:p>
          <a:p>
            <a:r>
              <a:rPr lang="en-US" sz="2400" dirty="0"/>
              <a:t>model of repairing</a:t>
            </a:r>
          </a:p>
          <a:p>
            <a:r>
              <a:rPr lang="en-US" sz="2400" dirty="0"/>
              <a:t>mutants</a:t>
            </a:r>
          </a:p>
        </p:txBody>
      </p:sp>
    </p:spTree>
    <p:extLst>
      <p:ext uri="{BB962C8B-B14F-4D97-AF65-F5344CB8AC3E}">
        <p14:creationId xmlns:p14="http://schemas.microsoft.com/office/powerpoint/2010/main" val="2349515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A </a:t>
            </a:r>
            <a:r>
              <a:rPr lang="en-US" sz="4800" i="1" dirty="0"/>
              <a:t>Causal</a:t>
            </a:r>
            <a:r>
              <a:rPr lang="en-US" sz="4800" dirty="0"/>
              <a:t> Metric</a:t>
            </a:r>
          </a:p>
        </p:txBody>
      </p:sp>
      <p:sp>
        <p:nvSpPr>
          <p:cNvPr id="3" name="Content Placeholder 2"/>
          <p:cNvSpPr>
            <a:spLocks noGrp="1"/>
          </p:cNvSpPr>
          <p:nvPr>
            <p:ph idx="1"/>
          </p:nvPr>
        </p:nvSpPr>
        <p:spPr>
          <a:xfrm>
            <a:off x="457200" y="1434528"/>
            <a:ext cx="8229600" cy="4525963"/>
          </a:xfrm>
        </p:spPr>
        <p:txBody>
          <a:bodyPr>
            <a:normAutofit fontScale="92500"/>
          </a:bodyPr>
          <a:lstStyle/>
          <a:p>
            <a:r>
              <a:rPr lang="en-US" sz="4000" dirty="0"/>
              <a:t>The (interesting) cause for the behavior of a test case is the source code of the program under test</a:t>
            </a:r>
          </a:p>
          <a:p>
            <a:r>
              <a:rPr lang="en-US" sz="4000" dirty="0"/>
              <a:t>Mutation lets us see how changing aspects of the code impacts test results: uses the classic notion that a cause is something that </a:t>
            </a:r>
            <a:r>
              <a:rPr lang="en-US" sz="4000" i="1" dirty="0"/>
              <a:t>makes a difference</a:t>
            </a:r>
            <a:endParaRPr lang="en-US" sz="4000" dirty="0"/>
          </a:p>
        </p:txBody>
      </p:sp>
      <p:sp>
        <p:nvSpPr>
          <p:cNvPr id="4" name="Slide Number Placeholder 3"/>
          <p:cNvSpPr>
            <a:spLocks noGrp="1"/>
          </p:cNvSpPr>
          <p:nvPr>
            <p:ph type="sldNum" sz="quarter" idx="12"/>
          </p:nvPr>
        </p:nvSpPr>
        <p:spPr/>
        <p:txBody>
          <a:bodyPr/>
          <a:lstStyle/>
          <a:p>
            <a:fld id="{CECA02B4-BC35-814F-9805-FDB6837E0B18}" type="slidenum">
              <a:rPr lang="en-US" smtClean="0"/>
              <a:t>27</a:t>
            </a:fld>
            <a:endParaRPr lang="en-US" dirty="0"/>
          </a:p>
        </p:txBody>
      </p:sp>
      <p:pic>
        <p:nvPicPr>
          <p:cNvPr id="5" name="Picture 4">
            <a:extLst>
              <a:ext uri="{FF2B5EF4-FFF2-40B4-BE49-F238E27FC236}">
                <a16:creationId xmlns:a16="http://schemas.microsoft.com/office/drawing/2014/main" id="{0F9AA0BD-EA70-494B-B766-E083451BD111}"/>
              </a:ext>
            </a:extLst>
          </p:cNvPr>
          <p:cNvPicPr>
            <a:picLocks noChangeAspect="1"/>
          </p:cNvPicPr>
          <p:nvPr/>
        </p:nvPicPr>
        <p:blipFill>
          <a:blip r:embed="rId3"/>
          <a:stretch>
            <a:fillRect/>
          </a:stretch>
        </p:blipFill>
        <p:spPr>
          <a:xfrm>
            <a:off x="7620000" y="4958215"/>
            <a:ext cx="1193075" cy="1398135"/>
          </a:xfrm>
          <a:prstGeom prst="rect">
            <a:avLst/>
          </a:prstGeom>
        </p:spPr>
      </p:pic>
    </p:spTree>
    <p:extLst>
      <p:ext uri="{BB962C8B-B14F-4D97-AF65-F5344CB8AC3E}">
        <p14:creationId xmlns:p14="http://schemas.microsoft.com/office/powerpoint/2010/main" val="10417013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Fault Localization by Repair</a:t>
            </a:r>
          </a:p>
        </p:txBody>
      </p:sp>
      <p:sp>
        <p:nvSpPr>
          <p:cNvPr id="3" name="Content Placeholder 2"/>
          <p:cNvSpPr>
            <a:spLocks noGrp="1"/>
          </p:cNvSpPr>
          <p:nvPr>
            <p:ph idx="1"/>
          </p:nvPr>
        </p:nvSpPr>
        <p:spPr>
          <a:xfrm>
            <a:off x="457200" y="1434528"/>
            <a:ext cx="8229600" cy="4525963"/>
          </a:xfrm>
        </p:spPr>
        <p:txBody>
          <a:bodyPr>
            <a:normAutofit/>
          </a:bodyPr>
          <a:lstStyle/>
          <a:p>
            <a:r>
              <a:rPr lang="en-US" sz="4000" dirty="0"/>
              <a:t>Mutants repairing a failing test also </a:t>
            </a:r>
            <a:r>
              <a:rPr lang="en-US" sz="4000" i="1" dirty="0"/>
              <a:t>localize</a:t>
            </a:r>
            <a:r>
              <a:rPr lang="en-US" sz="4000" dirty="0"/>
              <a:t> the fault</a:t>
            </a:r>
          </a:p>
          <a:p>
            <a:r>
              <a:rPr lang="en-US" sz="4000" dirty="0"/>
              <a:t>Rank repairing mutants by the </a:t>
            </a:r>
            <a:r>
              <a:rPr lang="en-US" sz="4000" i="1" dirty="0"/>
              <a:t>most-distant</a:t>
            </a:r>
            <a:r>
              <a:rPr lang="en-US" sz="4000" dirty="0"/>
              <a:t> </a:t>
            </a:r>
            <a:r>
              <a:rPr lang="en-US" sz="4000" i="1" dirty="0"/>
              <a:t>failure</a:t>
            </a:r>
            <a:r>
              <a:rPr lang="en-US" sz="4000" dirty="0"/>
              <a:t> they also repair</a:t>
            </a:r>
          </a:p>
          <a:p>
            <a:r>
              <a:rPr lang="en-US" sz="4000" dirty="0"/>
              <a:t>A mutant only repairing similar failures is a good localization</a:t>
            </a:r>
          </a:p>
        </p:txBody>
      </p:sp>
      <p:sp>
        <p:nvSpPr>
          <p:cNvPr id="4" name="Slide Number Placeholder 3"/>
          <p:cNvSpPr>
            <a:spLocks noGrp="1"/>
          </p:cNvSpPr>
          <p:nvPr>
            <p:ph type="sldNum" sz="quarter" idx="12"/>
          </p:nvPr>
        </p:nvSpPr>
        <p:spPr/>
        <p:txBody>
          <a:bodyPr/>
          <a:lstStyle/>
          <a:p>
            <a:fld id="{CECA02B4-BC35-814F-9805-FDB6837E0B18}" type="slidenum">
              <a:rPr lang="en-US" smtClean="0"/>
              <a:t>28</a:t>
            </a:fld>
            <a:endParaRPr lang="en-US" dirty="0"/>
          </a:p>
        </p:txBody>
      </p:sp>
    </p:spTree>
    <p:extLst>
      <p:ext uri="{BB962C8B-B14F-4D97-AF65-F5344CB8AC3E}">
        <p14:creationId xmlns:p14="http://schemas.microsoft.com/office/powerpoint/2010/main" val="1106157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2</a:t>
            </a:fld>
            <a:endParaRPr lang="en-US"/>
          </a:p>
        </p:txBody>
      </p:sp>
      <p:grpSp>
        <p:nvGrpSpPr>
          <p:cNvPr id="28" name="Group 27"/>
          <p:cNvGrpSpPr/>
          <p:nvPr/>
        </p:nvGrpSpPr>
        <p:grpSpPr>
          <a:xfrm>
            <a:off x="747909" y="1158594"/>
            <a:ext cx="7759426" cy="4543508"/>
            <a:chOff x="441756" y="1753873"/>
            <a:chExt cx="7759426" cy="4543508"/>
          </a:xfrm>
        </p:grpSpPr>
        <p:sp>
          <p:nvSpPr>
            <p:cNvPr id="5" name="Rounded Rectangle 4"/>
            <p:cNvSpPr/>
            <p:nvPr/>
          </p:nvSpPr>
          <p:spPr>
            <a:xfrm>
              <a:off x="441756" y="3023464"/>
              <a:ext cx="1187219" cy="74551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err="1">
                  <a:solidFill>
                    <a:schemeClr val="tx1"/>
                  </a:solidFill>
                </a:rPr>
                <a:t>fuzzer</a:t>
              </a:r>
              <a:endParaRPr lang="en-US" sz="2400" dirty="0">
                <a:solidFill>
                  <a:schemeClr val="tx1"/>
                </a:solidFill>
              </a:endParaRPr>
            </a:p>
          </p:txBody>
        </p:sp>
        <p:sp>
          <p:nvSpPr>
            <p:cNvPr id="6" name="Rounded Rectangle 5"/>
            <p:cNvSpPr/>
            <p:nvPr/>
          </p:nvSpPr>
          <p:spPr>
            <a:xfrm>
              <a:off x="1905072" y="1753873"/>
              <a:ext cx="1532887" cy="74551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compiler under test</a:t>
              </a:r>
            </a:p>
          </p:txBody>
        </p:sp>
        <p:sp>
          <p:nvSpPr>
            <p:cNvPr id="7" name="Rounded Rectangle 6"/>
            <p:cNvSpPr/>
            <p:nvPr/>
          </p:nvSpPr>
          <p:spPr>
            <a:xfrm>
              <a:off x="1905072" y="4308471"/>
              <a:ext cx="1532887" cy="74551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oracle</a:t>
              </a:r>
            </a:p>
          </p:txBody>
        </p:sp>
        <p:cxnSp>
          <p:nvCxnSpPr>
            <p:cNvPr id="8" name="Straight Arrow Connector 7"/>
            <p:cNvCxnSpPr/>
            <p:nvPr/>
          </p:nvCxnSpPr>
          <p:spPr>
            <a:xfrm flipV="1">
              <a:off x="1628975" y="2402205"/>
              <a:ext cx="276097" cy="7066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1628975" y="3672332"/>
              <a:ext cx="276097" cy="74551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1601365" y="3040885"/>
              <a:ext cx="869707" cy="830997"/>
            </a:xfrm>
            <a:prstGeom prst="rect">
              <a:avLst/>
            </a:prstGeom>
            <a:noFill/>
            <a:ln>
              <a:noFill/>
            </a:ln>
          </p:spPr>
          <p:txBody>
            <a:bodyPr wrap="square" rtlCol="0">
              <a:spAutoFit/>
            </a:bodyPr>
            <a:lstStyle/>
            <a:p>
              <a:r>
                <a:rPr lang="en-US" sz="2400" dirty="0"/>
                <a:t>test </a:t>
              </a:r>
            </a:p>
            <a:p>
              <a:r>
                <a:rPr lang="en-US" sz="2400" dirty="0"/>
                <a:t>cases</a:t>
              </a:r>
            </a:p>
          </p:txBody>
        </p:sp>
        <p:sp>
          <p:nvSpPr>
            <p:cNvPr id="11" name="Rounded Rectangle 10"/>
            <p:cNvSpPr/>
            <p:nvPr/>
          </p:nvSpPr>
          <p:spPr>
            <a:xfrm>
              <a:off x="3837754" y="3023464"/>
              <a:ext cx="1284399" cy="74551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reducer</a:t>
              </a:r>
            </a:p>
          </p:txBody>
        </p:sp>
        <p:sp>
          <p:nvSpPr>
            <p:cNvPr id="13" name="Rounded Rectangle 12"/>
            <p:cNvSpPr/>
            <p:nvPr/>
          </p:nvSpPr>
          <p:spPr>
            <a:xfrm>
              <a:off x="7013963" y="3010734"/>
              <a:ext cx="1187219" cy="74551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err="1">
                  <a:solidFill>
                    <a:schemeClr val="tx1"/>
                  </a:solidFill>
                </a:rPr>
                <a:t>fuzzer</a:t>
              </a:r>
              <a:r>
                <a:rPr lang="en-US" sz="2400" dirty="0">
                  <a:solidFill>
                    <a:schemeClr val="tx1"/>
                  </a:solidFill>
                </a:rPr>
                <a:t> user</a:t>
              </a:r>
            </a:p>
          </p:txBody>
        </p:sp>
        <p:cxnSp>
          <p:nvCxnSpPr>
            <p:cNvPr id="14" name="Straight Arrow Connector 13"/>
            <p:cNvCxnSpPr>
              <a:stCxn id="6" idx="2"/>
              <a:endCxn id="7" idx="0"/>
            </p:cNvCxnSpPr>
            <p:nvPr/>
          </p:nvCxnSpPr>
          <p:spPr>
            <a:xfrm>
              <a:off x="2671516" y="2499383"/>
              <a:ext cx="0" cy="18090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2671516" y="3261237"/>
              <a:ext cx="1166238" cy="461665"/>
            </a:xfrm>
            <a:prstGeom prst="rect">
              <a:avLst/>
            </a:prstGeom>
            <a:noFill/>
            <a:ln>
              <a:noFill/>
            </a:ln>
          </p:spPr>
          <p:txBody>
            <a:bodyPr wrap="square" rtlCol="0">
              <a:spAutoFit/>
            </a:bodyPr>
            <a:lstStyle/>
            <a:p>
              <a:r>
                <a:rPr lang="en-US" sz="2400" dirty="0"/>
                <a:t>output</a:t>
              </a:r>
            </a:p>
          </p:txBody>
        </p:sp>
        <p:cxnSp>
          <p:nvCxnSpPr>
            <p:cNvPr id="16" name="Straight Connector 15"/>
            <p:cNvCxnSpPr/>
            <p:nvPr/>
          </p:nvCxnSpPr>
          <p:spPr>
            <a:xfrm>
              <a:off x="2671516" y="5439467"/>
              <a:ext cx="1815067"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endCxn id="11" idx="2"/>
            </p:cNvCxnSpPr>
            <p:nvPr/>
          </p:nvCxnSpPr>
          <p:spPr>
            <a:xfrm flipV="1">
              <a:off x="4479954" y="3768974"/>
              <a:ext cx="0" cy="167049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2671516" y="5466384"/>
              <a:ext cx="1964153" cy="830997"/>
            </a:xfrm>
            <a:prstGeom prst="rect">
              <a:avLst/>
            </a:prstGeom>
            <a:noFill/>
            <a:ln>
              <a:noFill/>
            </a:ln>
          </p:spPr>
          <p:txBody>
            <a:bodyPr wrap="square" rtlCol="0">
              <a:spAutoFit/>
            </a:bodyPr>
            <a:lstStyle/>
            <a:p>
              <a:r>
                <a:rPr lang="en-US" sz="2400" dirty="0"/>
                <a:t>bug-inducing test cases</a:t>
              </a:r>
            </a:p>
          </p:txBody>
        </p:sp>
        <p:cxnSp>
          <p:nvCxnSpPr>
            <p:cNvPr id="19" name="Straight Arrow Connector 18"/>
            <p:cNvCxnSpPr>
              <a:stCxn id="11" idx="3"/>
              <a:endCxn id="13" idx="1"/>
            </p:cNvCxnSpPr>
            <p:nvPr/>
          </p:nvCxnSpPr>
          <p:spPr>
            <a:xfrm flipV="1">
              <a:off x="5122153" y="3383489"/>
              <a:ext cx="1891810" cy="12730"/>
            </a:xfrm>
            <a:prstGeom prst="straightConnector1">
              <a:avLst/>
            </a:prstGeom>
            <a:ln>
              <a:prstDash val="dash"/>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5315969" y="3419173"/>
              <a:ext cx="1974643" cy="1200328"/>
            </a:xfrm>
            <a:prstGeom prst="rect">
              <a:avLst/>
            </a:prstGeom>
            <a:noFill/>
            <a:ln>
              <a:noFill/>
            </a:ln>
          </p:spPr>
          <p:txBody>
            <a:bodyPr wrap="square" rtlCol="0">
              <a:spAutoFit/>
            </a:bodyPr>
            <a:lstStyle/>
            <a:p>
              <a:r>
                <a:rPr lang="en-US" sz="2400" dirty="0"/>
                <a:t>reduced</a:t>
              </a:r>
            </a:p>
            <a:p>
              <a:r>
                <a:rPr lang="en-US" sz="2400" dirty="0"/>
                <a:t>bug-inducing test cases</a:t>
              </a:r>
            </a:p>
          </p:txBody>
        </p:sp>
        <p:cxnSp>
          <p:nvCxnSpPr>
            <p:cNvPr id="22" name="Straight Connector 21"/>
            <p:cNvCxnSpPr>
              <a:stCxn id="7" idx="2"/>
            </p:cNvCxnSpPr>
            <p:nvPr/>
          </p:nvCxnSpPr>
          <p:spPr>
            <a:xfrm>
              <a:off x="2671516" y="5053981"/>
              <a:ext cx="0" cy="385486"/>
            </a:xfrm>
            <a:prstGeom prst="line">
              <a:avLst/>
            </a:prstGeom>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891260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a:t>Experiments</a:t>
            </a:r>
          </a:p>
        </p:txBody>
      </p:sp>
      <p:sp>
        <p:nvSpPr>
          <p:cNvPr id="3" name="Content Placeholder 2"/>
          <p:cNvSpPr>
            <a:spLocks noGrp="1"/>
          </p:cNvSpPr>
          <p:nvPr>
            <p:ph idx="1"/>
          </p:nvPr>
        </p:nvSpPr>
        <p:spPr/>
        <p:txBody>
          <a:bodyPr>
            <a:normAutofit fontScale="92500" lnSpcReduction="20000"/>
          </a:bodyPr>
          <a:lstStyle/>
          <a:p>
            <a:endParaRPr lang="en-US" sz="2400" dirty="0"/>
          </a:p>
          <a:p>
            <a:r>
              <a:rPr lang="en-US" sz="4400" dirty="0"/>
              <a:t>Taken from PLDI 13 data</a:t>
            </a:r>
          </a:p>
          <a:p>
            <a:endParaRPr lang="en-US" sz="4400" dirty="0"/>
          </a:p>
          <a:p>
            <a:r>
              <a:rPr lang="en-US" sz="4400" dirty="0">
                <a:solidFill>
                  <a:srgbClr val="FF0000"/>
                </a:solidFill>
              </a:rPr>
              <a:t>1,117</a:t>
            </a:r>
            <a:r>
              <a:rPr lang="en-US" sz="4400" dirty="0"/>
              <a:t> test cases that trigger </a:t>
            </a:r>
            <a:r>
              <a:rPr lang="en-US" sz="4400" dirty="0">
                <a:solidFill>
                  <a:srgbClr val="558ED5"/>
                </a:solidFill>
              </a:rPr>
              <a:t>27</a:t>
            </a:r>
            <a:r>
              <a:rPr lang="en-US" sz="4400" dirty="0"/>
              <a:t> wrong-code bugs in GCC 4.3.0</a:t>
            </a:r>
          </a:p>
          <a:p>
            <a:endParaRPr lang="en-US" sz="2400" dirty="0"/>
          </a:p>
          <a:p>
            <a:r>
              <a:rPr lang="en-US" sz="4400" dirty="0">
                <a:solidFill>
                  <a:srgbClr val="FF0000"/>
                </a:solidFill>
              </a:rPr>
              <a:t>1,749</a:t>
            </a:r>
            <a:r>
              <a:rPr lang="en-US" sz="4400" dirty="0"/>
              <a:t> test cases that trigger </a:t>
            </a:r>
            <a:r>
              <a:rPr lang="en-US" sz="4400" dirty="0">
                <a:solidFill>
                  <a:srgbClr val="558ED5"/>
                </a:solidFill>
              </a:rPr>
              <a:t>28 </a:t>
            </a:r>
            <a:r>
              <a:rPr lang="en-US" sz="4400" dirty="0"/>
              <a:t>bugs in </a:t>
            </a:r>
            <a:r>
              <a:rPr lang="en-US" sz="4400" dirty="0" err="1"/>
              <a:t>SpiderMonkey</a:t>
            </a:r>
            <a:r>
              <a:rPr lang="en-US" sz="4400" dirty="0"/>
              <a:t> 1.6</a:t>
            </a:r>
          </a:p>
        </p:txBody>
      </p:sp>
      <p:sp>
        <p:nvSpPr>
          <p:cNvPr id="4" name="Slide Number Placeholder 3"/>
          <p:cNvSpPr>
            <a:spLocks noGrp="1"/>
          </p:cNvSpPr>
          <p:nvPr>
            <p:ph type="sldNum" sz="quarter" idx="12"/>
          </p:nvPr>
        </p:nvSpPr>
        <p:spPr/>
        <p:txBody>
          <a:bodyPr/>
          <a:lstStyle/>
          <a:p>
            <a:fld id="{CECA02B4-BC35-814F-9805-FDB6837E0B18}" type="slidenum">
              <a:rPr lang="en-US" smtClean="0"/>
              <a:t>29</a:t>
            </a:fld>
            <a:endParaRPr lang="en-US"/>
          </a:p>
        </p:txBody>
      </p:sp>
    </p:spTree>
    <p:extLst>
      <p:ext uri="{BB962C8B-B14F-4D97-AF65-F5344CB8AC3E}">
        <p14:creationId xmlns:p14="http://schemas.microsoft.com/office/powerpoint/2010/main" val="4079764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endParaRPr lang="en-US" sz="4000" dirty="0"/>
          </a:p>
        </p:txBody>
      </p:sp>
      <p:sp>
        <p:nvSpPr>
          <p:cNvPr id="5" name="TextBox 4"/>
          <p:cNvSpPr txBox="1"/>
          <p:nvPr/>
        </p:nvSpPr>
        <p:spPr>
          <a:xfrm>
            <a:off x="202132" y="2595476"/>
            <a:ext cx="8758988" cy="923330"/>
          </a:xfrm>
          <a:prstGeom prst="rect">
            <a:avLst/>
          </a:prstGeom>
          <a:noFill/>
          <a:ln>
            <a:noFill/>
          </a:ln>
        </p:spPr>
        <p:txBody>
          <a:bodyPr wrap="square" rtlCol="0">
            <a:spAutoFit/>
          </a:bodyPr>
          <a:lstStyle/>
          <a:p>
            <a:pPr algn="ctr"/>
            <a:r>
              <a:rPr lang="en-US" sz="5400" dirty="0" err="1">
                <a:solidFill>
                  <a:srgbClr val="3366FF"/>
                </a:solidFill>
                <a:latin typeface="Apple Casual"/>
                <a:cs typeface="Apple Casual"/>
              </a:rPr>
              <a:t>SpiderMonkey</a:t>
            </a:r>
            <a:r>
              <a:rPr lang="en-US" sz="5400" dirty="0">
                <a:solidFill>
                  <a:srgbClr val="3366FF"/>
                </a:solidFill>
                <a:latin typeface="Apple Casual"/>
                <a:cs typeface="Apple Casual"/>
              </a:rPr>
              <a:t> Results</a:t>
            </a:r>
          </a:p>
        </p:txBody>
      </p:sp>
      <p:sp>
        <p:nvSpPr>
          <p:cNvPr id="2" name="Slide Number Placeholder 1"/>
          <p:cNvSpPr>
            <a:spLocks noGrp="1"/>
          </p:cNvSpPr>
          <p:nvPr>
            <p:ph type="sldNum" sz="quarter" idx="12"/>
          </p:nvPr>
        </p:nvSpPr>
        <p:spPr/>
        <p:txBody>
          <a:bodyPr/>
          <a:lstStyle/>
          <a:p>
            <a:fld id="{CECA02B4-BC35-814F-9805-FDB6837E0B18}" type="slidenum">
              <a:rPr lang="en-US" smtClean="0"/>
              <a:t>30</a:t>
            </a:fld>
            <a:endParaRPr lang="en-US"/>
          </a:p>
        </p:txBody>
      </p:sp>
      <p:sp>
        <p:nvSpPr>
          <p:cNvPr id="7" name="Title 1"/>
          <p:cNvSpPr>
            <a:spLocks noGrp="1"/>
          </p:cNvSpPr>
          <p:nvPr>
            <p:ph type="title"/>
          </p:nvPr>
        </p:nvSpPr>
        <p:spPr>
          <a:xfrm>
            <a:off x="457200" y="274638"/>
            <a:ext cx="8229600" cy="1143000"/>
          </a:xfrm>
        </p:spPr>
        <p:txBody>
          <a:bodyPr>
            <a:normAutofit/>
          </a:bodyPr>
          <a:lstStyle/>
          <a:p>
            <a:endParaRPr lang="en-US" sz="4800" dirty="0"/>
          </a:p>
        </p:txBody>
      </p:sp>
    </p:spTree>
    <p:extLst>
      <p:ext uri="{BB962C8B-B14F-4D97-AF65-F5344CB8AC3E}">
        <p14:creationId xmlns:p14="http://schemas.microsoft.com/office/powerpoint/2010/main" val="22033210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31</a:t>
            </a:fld>
            <a:endParaRPr lang="en-US"/>
          </a:p>
        </p:txBody>
      </p:sp>
      <p:pic>
        <p:nvPicPr>
          <p:cNvPr id="3" name="Picture 2">
            <a:extLst>
              <a:ext uri="{FF2B5EF4-FFF2-40B4-BE49-F238E27FC236}">
                <a16:creationId xmlns:a16="http://schemas.microsoft.com/office/drawing/2014/main" id="{8DD4698D-8BCB-5646-92FD-997F21BF5991}"/>
              </a:ext>
            </a:extLst>
          </p:cNvPr>
          <p:cNvPicPr>
            <a:picLocks noChangeAspect="1"/>
          </p:cNvPicPr>
          <p:nvPr/>
        </p:nvPicPr>
        <p:blipFill>
          <a:blip r:embed="rId2"/>
          <a:stretch>
            <a:fillRect/>
          </a:stretch>
        </p:blipFill>
        <p:spPr>
          <a:xfrm rot="5400000">
            <a:off x="1106577" y="-971603"/>
            <a:ext cx="6608401" cy="8552048"/>
          </a:xfrm>
          <a:prstGeom prst="rect">
            <a:avLst/>
          </a:prstGeom>
        </p:spPr>
      </p:pic>
    </p:spTree>
    <p:extLst>
      <p:ext uri="{BB962C8B-B14F-4D97-AF65-F5344CB8AC3E}">
        <p14:creationId xmlns:p14="http://schemas.microsoft.com/office/powerpoint/2010/main" val="15158842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32</a:t>
            </a:fld>
            <a:endParaRPr lang="en-US"/>
          </a:p>
        </p:txBody>
      </p:sp>
      <p:pic>
        <p:nvPicPr>
          <p:cNvPr id="5" name="Picture 4">
            <a:extLst>
              <a:ext uri="{FF2B5EF4-FFF2-40B4-BE49-F238E27FC236}">
                <a16:creationId xmlns:a16="http://schemas.microsoft.com/office/drawing/2014/main" id="{30A7AD67-B23E-F44E-858D-72BA42D6271A}"/>
              </a:ext>
            </a:extLst>
          </p:cNvPr>
          <p:cNvPicPr>
            <a:picLocks noChangeAspect="1"/>
          </p:cNvPicPr>
          <p:nvPr/>
        </p:nvPicPr>
        <p:blipFill>
          <a:blip r:embed="rId2"/>
          <a:stretch>
            <a:fillRect/>
          </a:stretch>
        </p:blipFill>
        <p:spPr>
          <a:xfrm>
            <a:off x="0" y="-1"/>
            <a:ext cx="8316228" cy="6237171"/>
          </a:xfrm>
          <a:prstGeom prst="rect">
            <a:avLst/>
          </a:prstGeom>
        </p:spPr>
      </p:pic>
    </p:spTree>
    <p:extLst>
      <p:ext uri="{BB962C8B-B14F-4D97-AF65-F5344CB8AC3E}">
        <p14:creationId xmlns:p14="http://schemas.microsoft.com/office/powerpoint/2010/main" val="13403976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endParaRPr lang="en-US" sz="4000" dirty="0"/>
          </a:p>
        </p:txBody>
      </p:sp>
      <p:sp>
        <p:nvSpPr>
          <p:cNvPr id="5" name="TextBox 4"/>
          <p:cNvSpPr txBox="1"/>
          <p:nvPr/>
        </p:nvSpPr>
        <p:spPr>
          <a:xfrm>
            <a:off x="202132" y="2595476"/>
            <a:ext cx="8758988" cy="923330"/>
          </a:xfrm>
          <a:prstGeom prst="rect">
            <a:avLst/>
          </a:prstGeom>
          <a:noFill/>
          <a:ln>
            <a:noFill/>
          </a:ln>
        </p:spPr>
        <p:txBody>
          <a:bodyPr wrap="square" rtlCol="0">
            <a:spAutoFit/>
          </a:bodyPr>
          <a:lstStyle/>
          <a:p>
            <a:pPr algn="ctr"/>
            <a:r>
              <a:rPr lang="en-US" sz="5400" dirty="0">
                <a:solidFill>
                  <a:srgbClr val="3366FF"/>
                </a:solidFill>
                <a:latin typeface="Apple Casual"/>
                <a:cs typeface="Apple Casual"/>
              </a:rPr>
              <a:t>GCC Wrong-code Results</a:t>
            </a:r>
          </a:p>
        </p:txBody>
      </p:sp>
      <p:sp>
        <p:nvSpPr>
          <p:cNvPr id="2" name="Slide Number Placeholder 1"/>
          <p:cNvSpPr>
            <a:spLocks noGrp="1"/>
          </p:cNvSpPr>
          <p:nvPr>
            <p:ph type="sldNum" sz="quarter" idx="12"/>
          </p:nvPr>
        </p:nvSpPr>
        <p:spPr/>
        <p:txBody>
          <a:bodyPr/>
          <a:lstStyle/>
          <a:p>
            <a:fld id="{CECA02B4-BC35-814F-9805-FDB6837E0B18}" type="slidenum">
              <a:rPr lang="en-US" smtClean="0"/>
              <a:t>33</a:t>
            </a:fld>
            <a:endParaRPr lang="en-US"/>
          </a:p>
        </p:txBody>
      </p:sp>
      <p:sp>
        <p:nvSpPr>
          <p:cNvPr id="7" name="Title 1"/>
          <p:cNvSpPr>
            <a:spLocks noGrp="1"/>
          </p:cNvSpPr>
          <p:nvPr>
            <p:ph type="title"/>
          </p:nvPr>
        </p:nvSpPr>
        <p:spPr>
          <a:xfrm>
            <a:off x="457200" y="274638"/>
            <a:ext cx="8229600" cy="1143000"/>
          </a:xfrm>
        </p:spPr>
        <p:txBody>
          <a:bodyPr>
            <a:normAutofit/>
          </a:bodyPr>
          <a:lstStyle/>
          <a:p>
            <a:endParaRPr lang="en-US" sz="4800" dirty="0"/>
          </a:p>
        </p:txBody>
      </p:sp>
    </p:spTree>
    <p:extLst>
      <p:ext uri="{BB962C8B-B14F-4D97-AF65-F5344CB8AC3E}">
        <p14:creationId xmlns:p14="http://schemas.microsoft.com/office/powerpoint/2010/main" val="12190403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34</a:t>
            </a:fld>
            <a:endParaRPr lang="en-US"/>
          </a:p>
        </p:txBody>
      </p:sp>
      <p:pic>
        <p:nvPicPr>
          <p:cNvPr id="7" name="Picture 6">
            <a:extLst>
              <a:ext uri="{FF2B5EF4-FFF2-40B4-BE49-F238E27FC236}">
                <a16:creationId xmlns:a16="http://schemas.microsoft.com/office/drawing/2014/main" id="{1EBCA30A-9683-BA44-B92C-C9C23FC5EEEE}"/>
              </a:ext>
            </a:extLst>
          </p:cNvPr>
          <p:cNvPicPr>
            <a:picLocks noChangeAspect="1"/>
          </p:cNvPicPr>
          <p:nvPr/>
        </p:nvPicPr>
        <p:blipFill>
          <a:blip r:embed="rId2"/>
          <a:stretch>
            <a:fillRect/>
          </a:stretch>
        </p:blipFill>
        <p:spPr>
          <a:xfrm rot="5400000">
            <a:off x="1197306" y="-647463"/>
            <a:ext cx="6390846" cy="8270507"/>
          </a:xfrm>
          <a:prstGeom prst="rect">
            <a:avLst/>
          </a:prstGeom>
        </p:spPr>
      </p:pic>
    </p:spTree>
    <p:extLst>
      <p:ext uri="{BB962C8B-B14F-4D97-AF65-F5344CB8AC3E}">
        <p14:creationId xmlns:p14="http://schemas.microsoft.com/office/powerpoint/2010/main" val="2514697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FDC1D1-5F4B-4547-BAC0-EE3121725272}"/>
              </a:ext>
            </a:extLst>
          </p:cNvPr>
          <p:cNvPicPr>
            <a:picLocks noChangeAspect="1"/>
          </p:cNvPicPr>
          <p:nvPr/>
        </p:nvPicPr>
        <p:blipFill>
          <a:blip r:embed="rId2"/>
          <a:stretch>
            <a:fillRect/>
          </a:stretch>
        </p:blipFill>
        <p:spPr>
          <a:xfrm>
            <a:off x="125128" y="92709"/>
            <a:ext cx="8179780" cy="6134836"/>
          </a:xfrm>
          <a:prstGeom prst="rect">
            <a:avLst/>
          </a:prstGeom>
        </p:spPr>
      </p:pic>
      <p:sp>
        <p:nvSpPr>
          <p:cNvPr id="4" name="Slide Number Placeholder 3"/>
          <p:cNvSpPr>
            <a:spLocks noGrp="1"/>
          </p:cNvSpPr>
          <p:nvPr>
            <p:ph type="sldNum" sz="quarter" idx="12"/>
          </p:nvPr>
        </p:nvSpPr>
        <p:spPr/>
        <p:txBody>
          <a:bodyPr/>
          <a:lstStyle/>
          <a:p>
            <a:fld id="{CECA02B4-BC35-814F-9805-FDB6837E0B18}" type="slidenum">
              <a:rPr lang="en-US" smtClean="0"/>
              <a:t>35</a:t>
            </a:fld>
            <a:endParaRPr lang="en-US"/>
          </a:p>
        </p:txBody>
      </p:sp>
    </p:spTree>
    <p:extLst>
      <p:ext uri="{BB962C8B-B14F-4D97-AF65-F5344CB8AC3E}">
        <p14:creationId xmlns:p14="http://schemas.microsoft.com/office/powerpoint/2010/main" val="9187470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endParaRPr lang="en-US" sz="4000" dirty="0"/>
          </a:p>
        </p:txBody>
      </p:sp>
      <p:sp>
        <p:nvSpPr>
          <p:cNvPr id="5" name="TextBox 4"/>
          <p:cNvSpPr txBox="1"/>
          <p:nvPr/>
        </p:nvSpPr>
        <p:spPr>
          <a:xfrm>
            <a:off x="202132" y="2595476"/>
            <a:ext cx="8758988" cy="923330"/>
          </a:xfrm>
          <a:prstGeom prst="rect">
            <a:avLst/>
          </a:prstGeom>
          <a:noFill/>
          <a:ln>
            <a:noFill/>
          </a:ln>
        </p:spPr>
        <p:txBody>
          <a:bodyPr wrap="square" rtlCol="0">
            <a:spAutoFit/>
          </a:bodyPr>
          <a:lstStyle/>
          <a:p>
            <a:pPr algn="ctr"/>
            <a:r>
              <a:rPr lang="en-US" sz="5400" dirty="0">
                <a:solidFill>
                  <a:srgbClr val="3366FF"/>
                </a:solidFill>
                <a:latin typeface="Apple Casual"/>
                <a:cs typeface="Apple Casual"/>
              </a:rPr>
              <a:t>Fault Localization</a:t>
            </a:r>
          </a:p>
        </p:txBody>
      </p:sp>
      <p:sp>
        <p:nvSpPr>
          <p:cNvPr id="2" name="Slide Number Placeholder 1"/>
          <p:cNvSpPr>
            <a:spLocks noGrp="1"/>
          </p:cNvSpPr>
          <p:nvPr>
            <p:ph type="sldNum" sz="quarter" idx="12"/>
          </p:nvPr>
        </p:nvSpPr>
        <p:spPr/>
        <p:txBody>
          <a:bodyPr/>
          <a:lstStyle/>
          <a:p>
            <a:fld id="{CECA02B4-BC35-814F-9805-FDB6837E0B18}" type="slidenum">
              <a:rPr lang="en-US" smtClean="0"/>
              <a:t>36</a:t>
            </a:fld>
            <a:endParaRPr lang="en-US"/>
          </a:p>
        </p:txBody>
      </p:sp>
      <p:sp>
        <p:nvSpPr>
          <p:cNvPr id="7" name="Title 1"/>
          <p:cNvSpPr>
            <a:spLocks noGrp="1"/>
          </p:cNvSpPr>
          <p:nvPr>
            <p:ph type="title"/>
          </p:nvPr>
        </p:nvSpPr>
        <p:spPr>
          <a:xfrm>
            <a:off x="457200" y="274638"/>
            <a:ext cx="8229600" cy="1143000"/>
          </a:xfrm>
        </p:spPr>
        <p:txBody>
          <a:bodyPr>
            <a:normAutofit/>
          </a:bodyPr>
          <a:lstStyle/>
          <a:p>
            <a:endParaRPr lang="en-US" sz="4800" dirty="0"/>
          </a:p>
        </p:txBody>
      </p:sp>
    </p:spTree>
    <p:extLst>
      <p:ext uri="{BB962C8B-B14F-4D97-AF65-F5344CB8AC3E}">
        <p14:creationId xmlns:p14="http://schemas.microsoft.com/office/powerpoint/2010/main" val="2790200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37</a:t>
            </a:fld>
            <a:endParaRPr lang="en-US"/>
          </a:p>
        </p:txBody>
      </p:sp>
      <p:pic>
        <p:nvPicPr>
          <p:cNvPr id="2" name="Picture 1">
            <a:extLst>
              <a:ext uri="{FF2B5EF4-FFF2-40B4-BE49-F238E27FC236}">
                <a16:creationId xmlns:a16="http://schemas.microsoft.com/office/drawing/2014/main" id="{307FEA29-1767-064E-A064-8F701B87C0FC}"/>
              </a:ext>
            </a:extLst>
          </p:cNvPr>
          <p:cNvPicPr>
            <a:picLocks noChangeAspect="1"/>
          </p:cNvPicPr>
          <p:nvPr/>
        </p:nvPicPr>
        <p:blipFill>
          <a:blip r:embed="rId2"/>
          <a:stretch>
            <a:fillRect/>
          </a:stretch>
        </p:blipFill>
        <p:spPr>
          <a:xfrm>
            <a:off x="276513" y="869632"/>
            <a:ext cx="8767274" cy="5168766"/>
          </a:xfrm>
          <a:prstGeom prst="rect">
            <a:avLst/>
          </a:prstGeom>
        </p:spPr>
      </p:pic>
    </p:spTree>
    <p:extLst>
      <p:ext uri="{BB962C8B-B14F-4D97-AF65-F5344CB8AC3E}">
        <p14:creationId xmlns:p14="http://schemas.microsoft.com/office/powerpoint/2010/main" val="3723680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38</a:t>
            </a:fld>
            <a:endParaRPr lang="en-US"/>
          </a:p>
        </p:txBody>
      </p:sp>
      <p:pic>
        <p:nvPicPr>
          <p:cNvPr id="3" name="Picture 2">
            <a:extLst>
              <a:ext uri="{FF2B5EF4-FFF2-40B4-BE49-F238E27FC236}">
                <a16:creationId xmlns:a16="http://schemas.microsoft.com/office/drawing/2014/main" id="{CD9B14E5-88FC-2D47-AB12-EDA7A83CC8C9}"/>
              </a:ext>
            </a:extLst>
          </p:cNvPr>
          <p:cNvPicPr>
            <a:picLocks noChangeAspect="1"/>
          </p:cNvPicPr>
          <p:nvPr/>
        </p:nvPicPr>
        <p:blipFill>
          <a:blip r:embed="rId2"/>
          <a:stretch>
            <a:fillRect/>
          </a:stretch>
        </p:blipFill>
        <p:spPr>
          <a:xfrm>
            <a:off x="223556" y="214867"/>
            <a:ext cx="6052632" cy="6643133"/>
          </a:xfrm>
          <a:prstGeom prst="rect">
            <a:avLst/>
          </a:prstGeom>
        </p:spPr>
      </p:pic>
      <p:sp>
        <p:nvSpPr>
          <p:cNvPr id="5" name="TextBox 4">
            <a:extLst>
              <a:ext uri="{FF2B5EF4-FFF2-40B4-BE49-F238E27FC236}">
                <a16:creationId xmlns:a16="http://schemas.microsoft.com/office/drawing/2014/main" id="{D4F6FC15-DD9C-8541-A65A-0B71698DD4D7}"/>
              </a:ext>
            </a:extLst>
          </p:cNvPr>
          <p:cNvSpPr txBox="1"/>
          <p:nvPr/>
        </p:nvSpPr>
        <p:spPr>
          <a:xfrm>
            <a:off x="6553200" y="2123767"/>
            <a:ext cx="1898790" cy="2031325"/>
          </a:xfrm>
          <a:prstGeom prst="rect">
            <a:avLst/>
          </a:prstGeom>
          <a:noFill/>
        </p:spPr>
        <p:txBody>
          <a:bodyPr wrap="none" rtlCol="0">
            <a:spAutoFit/>
          </a:bodyPr>
          <a:lstStyle/>
          <a:p>
            <a:r>
              <a:rPr lang="en-US" dirty="0" err="1"/>
              <a:t>Stmts</a:t>
            </a:r>
            <a:r>
              <a:rPr lang="en-US" dirty="0"/>
              <a:t> is how</a:t>
            </a:r>
            <a:br>
              <a:rPr lang="en-US" dirty="0"/>
            </a:br>
            <a:r>
              <a:rPr lang="en-US" dirty="0"/>
              <a:t>many statements</a:t>
            </a:r>
            <a:br>
              <a:rPr lang="en-US" dirty="0"/>
            </a:br>
            <a:r>
              <a:rPr lang="en-US" b="1" dirty="0"/>
              <a:t>Repair</a:t>
            </a:r>
            <a:r>
              <a:rPr lang="en-US" dirty="0"/>
              <a:t> gave users</a:t>
            </a:r>
            <a:br>
              <a:rPr lang="en-US" dirty="0"/>
            </a:br>
            <a:r>
              <a:rPr lang="en-US" dirty="0"/>
              <a:t>to examine, when</a:t>
            </a:r>
            <a:br>
              <a:rPr lang="en-US" dirty="0"/>
            </a:br>
            <a:r>
              <a:rPr lang="en-US" dirty="0"/>
              <a:t>it failed to suggest</a:t>
            </a:r>
            <a:br>
              <a:rPr lang="en-US" dirty="0"/>
            </a:br>
            <a:r>
              <a:rPr lang="en-US" dirty="0"/>
              <a:t>any actually faulty</a:t>
            </a:r>
            <a:br>
              <a:rPr lang="en-US" dirty="0"/>
            </a:br>
            <a:r>
              <a:rPr lang="en-US" dirty="0"/>
              <a:t>location.</a:t>
            </a:r>
          </a:p>
        </p:txBody>
      </p:sp>
    </p:spTree>
    <p:extLst>
      <p:ext uri="{BB962C8B-B14F-4D97-AF65-F5344CB8AC3E}">
        <p14:creationId xmlns:p14="http://schemas.microsoft.com/office/powerpoint/2010/main" val="476652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3</a:t>
            </a:fld>
            <a:endParaRPr lang="en-US" dirty="0"/>
          </a:p>
        </p:txBody>
      </p:sp>
      <p:sp>
        <p:nvSpPr>
          <p:cNvPr id="6" name="Rectangle 5"/>
          <p:cNvSpPr/>
          <p:nvPr/>
        </p:nvSpPr>
        <p:spPr>
          <a:xfrm>
            <a:off x="1049170" y="635064"/>
            <a:ext cx="7081898" cy="365852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3600" dirty="0">
                <a:solidFill>
                  <a:srgbClr val="FF0000"/>
                </a:solidFill>
              </a:rPr>
              <a:t>“</a:t>
            </a:r>
            <a:r>
              <a:rPr lang="en-US" sz="3600" b="1" i="1" dirty="0">
                <a:solidFill>
                  <a:srgbClr val="FF0000"/>
                </a:solidFill>
              </a:rPr>
              <a:t>Future work</a:t>
            </a:r>
            <a:r>
              <a:rPr lang="en-US" sz="3600" dirty="0">
                <a:solidFill>
                  <a:srgbClr val="FF0000"/>
                </a:solidFill>
              </a:rPr>
              <a:t> Bug-hunting via random testing is a slow process: each reported bug must be fixed before continuing testing, otherwise with high probability the tool keeps on rediscovering the same bug.” [1]</a:t>
            </a:r>
          </a:p>
        </p:txBody>
      </p:sp>
      <p:sp>
        <p:nvSpPr>
          <p:cNvPr id="8" name="Rectangle 7"/>
          <p:cNvSpPr/>
          <p:nvPr/>
        </p:nvSpPr>
        <p:spPr>
          <a:xfrm>
            <a:off x="1049170" y="4293584"/>
            <a:ext cx="7637630" cy="18223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2800" dirty="0">
                <a:solidFill>
                  <a:schemeClr val="tx1"/>
                </a:solidFill>
              </a:rPr>
              <a:t>[1]</a:t>
            </a:r>
            <a:r>
              <a:rPr lang="en-US" sz="2800" i="1" dirty="0">
                <a:solidFill>
                  <a:schemeClr val="tx1"/>
                </a:solidFill>
              </a:rPr>
              <a:t> Compiler Testing via a Theory of Sound </a:t>
            </a:r>
            <a:r>
              <a:rPr lang="en-US" sz="2800" i="1" dirty="0" err="1">
                <a:solidFill>
                  <a:schemeClr val="tx1"/>
                </a:solidFill>
              </a:rPr>
              <a:t>Optimisations</a:t>
            </a:r>
            <a:r>
              <a:rPr lang="en-US" sz="2800" i="1" dirty="0">
                <a:solidFill>
                  <a:schemeClr val="tx1"/>
                </a:solidFill>
              </a:rPr>
              <a:t> in the C11/C++11 Memory Model, </a:t>
            </a:r>
            <a:r>
              <a:rPr lang="en-US" sz="2800" dirty="0">
                <a:solidFill>
                  <a:schemeClr val="tx1"/>
                </a:solidFill>
              </a:rPr>
              <a:t>Robin </a:t>
            </a:r>
            <a:r>
              <a:rPr lang="en-US" sz="2800" dirty="0" err="1">
                <a:solidFill>
                  <a:schemeClr val="tx1"/>
                </a:solidFill>
              </a:rPr>
              <a:t>Morisset</a:t>
            </a:r>
            <a:r>
              <a:rPr lang="en-US" sz="2800" dirty="0">
                <a:solidFill>
                  <a:schemeClr val="tx1"/>
                </a:solidFill>
              </a:rPr>
              <a:t>, </a:t>
            </a:r>
            <a:r>
              <a:rPr lang="en-US" sz="2800" dirty="0" err="1">
                <a:solidFill>
                  <a:schemeClr val="tx1"/>
                </a:solidFill>
              </a:rPr>
              <a:t>Pankaj</a:t>
            </a:r>
            <a:r>
              <a:rPr lang="en-US" sz="2800" dirty="0">
                <a:solidFill>
                  <a:schemeClr val="tx1"/>
                </a:solidFill>
              </a:rPr>
              <a:t> </a:t>
            </a:r>
            <a:r>
              <a:rPr lang="en-US" sz="2800" dirty="0" err="1">
                <a:solidFill>
                  <a:schemeClr val="tx1"/>
                </a:solidFill>
              </a:rPr>
              <a:t>Pawan</a:t>
            </a:r>
            <a:r>
              <a:rPr lang="en-US" sz="2800" dirty="0">
                <a:solidFill>
                  <a:schemeClr val="tx1"/>
                </a:solidFill>
              </a:rPr>
              <a:t>, Francesco </a:t>
            </a:r>
            <a:r>
              <a:rPr lang="en-US" sz="2800" dirty="0">
                <a:solidFill>
                  <a:schemeClr val="tx1"/>
                </a:solidFill>
                <a:effectLst/>
              </a:rPr>
              <a:t>Zappa</a:t>
            </a:r>
            <a:r>
              <a:rPr lang="en-US" sz="2800" dirty="0">
                <a:solidFill>
                  <a:schemeClr val="tx1"/>
                </a:solidFill>
              </a:rPr>
              <a:t> </a:t>
            </a:r>
            <a:r>
              <a:rPr lang="en-US" sz="2800" dirty="0" err="1">
                <a:solidFill>
                  <a:schemeClr val="tx1"/>
                </a:solidFill>
              </a:rPr>
              <a:t>Nardelli</a:t>
            </a:r>
            <a:r>
              <a:rPr lang="en-US" sz="2800" dirty="0">
                <a:solidFill>
                  <a:schemeClr val="tx1"/>
                </a:solidFill>
              </a:rPr>
              <a:t>, PLDI 2013</a:t>
            </a:r>
          </a:p>
        </p:txBody>
      </p:sp>
    </p:spTree>
    <p:extLst>
      <p:ext uri="{BB962C8B-B14F-4D97-AF65-F5344CB8AC3E}">
        <p14:creationId xmlns:p14="http://schemas.microsoft.com/office/powerpoint/2010/main" val="9301010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A Few More Points</a:t>
            </a:r>
          </a:p>
        </p:txBody>
      </p:sp>
      <p:sp>
        <p:nvSpPr>
          <p:cNvPr id="3" name="Content Placeholder 2"/>
          <p:cNvSpPr>
            <a:spLocks noGrp="1"/>
          </p:cNvSpPr>
          <p:nvPr>
            <p:ph idx="1"/>
          </p:nvPr>
        </p:nvSpPr>
        <p:spPr>
          <a:xfrm>
            <a:off x="457200" y="1434528"/>
            <a:ext cx="8229600" cy="4525963"/>
          </a:xfrm>
        </p:spPr>
        <p:txBody>
          <a:bodyPr>
            <a:normAutofit/>
          </a:bodyPr>
          <a:lstStyle/>
          <a:p>
            <a:r>
              <a:rPr lang="en-US" sz="4000" dirty="0"/>
              <a:t>Using only mutants covered by the failing tests let us ignore 87% of </a:t>
            </a:r>
            <a:r>
              <a:rPr lang="en-US" sz="4000" dirty="0" err="1"/>
              <a:t>SpiderMonkey</a:t>
            </a:r>
            <a:r>
              <a:rPr lang="en-US" sz="4000" dirty="0"/>
              <a:t> mutants and 80% of GCC mutants</a:t>
            </a:r>
          </a:p>
          <a:p>
            <a:r>
              <a:rPr lang="en-US" sz="4000" dirty="0"/>
              <a:t>Could further improve performance by pre-screening out mutants killed by some passing test</a:t>
            </a:r>
          </a:p>
        </p:txBody>
      </p:sp>
      <p:sp>
        <p:nvSpPr>
          <p:cNvPr id="4" name="Slide Number Placeholder 3"/>
          <p:cNvSpPr>
            <a:spLocks noGrp="1"/>
          </p:cNvSpPr>
          <p:nvPr>
            <p:ph type="sldNum" sz="quarter" idx="12"/>
          </p:nvPr>
        </p:nvSpPr>
        <p:spPr/>
        <p:txBody>
          <a:bodyPr/>
          <a:lstStyle/>
          <a:p>
            <a:fld id="{CECA02B4-BC35-814F-9805-FDB6837E0B18}" type="slidenum">
              <a:rPr lang="en-US" smtClean="0"/>
              <a:t>39</a:t>
            </a:fld>
            <a:endParaRPr lang="en-US" dirty="0"/>
          </a:p>
        </p:txBody>
      </p:sp>
    </p:spTree>
    <p:extLst>
      <p:ext uri="{BB962C8B-B14F-4D97-AF65-F5344CB8AC3E}">
        <p14:creationId xmlns:p14="http://schemas.microsoft.com/office/powerpoint/2010/main" val="29734407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11347"/>
            <a:ext cx="8229600" cy="1143000"/>
          </a:xfrm>
        </p:spPr>
        <p:txBody>
          <a:bodyPr>
            <a:normAutofit/>
          </a:bodyPr>
          <a:lstStyle/>
          <a:p>
            <a:r>
              <a:rPr lang="en-US" sz="5400" dirty="0"/>
              <a:t>Questions?</a:t>
            </a:r>
          </a:p>
        </p:txBody>
      </p:sp>
      <p:sp>
        <p:nvSpPr>
          <p:cNvPr id="4" name="Slide Number Placeholder 3"/>
          <p:cNvSpPr>
            <a:spLocks noGrp="1"/>
          </p:cNvSpPr>
          <p:nvPr>
            <p:ph type="sldNum" sz="quarter" idx="12"/>
          </p:nvPr>
        </p:nvSpPr>
        <p:spPr/>
        <p:txBody>
          <a:bodyPr/>
          <a:lstStyle/>
          <a:p>
            <a:fld id="{CECA02B4-BC35-814F-9805-FDB6837E0B18}" type="slidenum">
              <a:rPr lang="en-US" smtClean="0"/>
              <a:t>40</a:t>
            </a:fld>
            <a:endParaRPr lang="en-US"/>
          </a:p>
        </p:txBody>
      </p:sp>
      <p:sp>
        <p:nvSpPr>
          <p:cNvPr id="5" name="Content Placeholder 2"/>
          <p:cNvSpPr>
            <a:spLocks noGrp="1"/>
          </p:cNvSpPr>
          <p:nvPr>
            <p:ph idx="1"/>
          </p:nvPr>
        </p:nvSpPr>
        <p:spPr>
          <a:xfrm>
            <a:off x="443395" y="1365510"/>
            <a:ext cx="8298626" cy="3643834"/>
          </a:xfrm>
          <a:ln w="57150" cmpd="sng">
            <a:solidFill>
              <a:srgbClr val="FF0000"/>
            </a:solidFill>
          </a:ln>
        </p:spPr>
        <p:txBody>
          <a:bodyPr>
            <a:normAutofit/>
          </a:bodyPr>
          <a:lstStyle/>
          <a:p>
            <a:r>
              <a:rPr lang="en-US" sz="3600" dirty="0"/>
              <a:t>Our metric is expensive but provides significant advance in “</a:t>
            </a:r>
            <a:r>
              <a:rPr lang="en-US" sz="3600" dirty="0" err="1"/>
              <a:t>fuzzer</a:t>
            </a:r>
            <a:r>
              <a:rPr lang="en-US" sz="3600" dirty="0"/>
              <a:t> taming”</a:t>
            </a:r>
          </a:p>
          <a:p>
            <a:r>
              <a:rPr lang="en-US" sz="3600" dirty="0"/>
              <a:t>Can also be used as a “cautious” fault localization technique:  often no localization, but tends to do well when it can be applied</a:t>
            </a:r>
          </a:p>
          <a:p>
            <a:endParaRPr lang="en-US" sz="3600" dirty="0"/>
          </a:p>
        </p:txBody>
      </p:sp>
    </p:spTree>
    <p:extLst>
      <p:ext uri="{BB962C8B-B14F-4D97-AF65-F5344CB8AC3E}">
        <p14:creationId xmlns:p14="http://schemas.microsoft.com/office/powerpoint/2010/main" val="1680966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62976" y="318120"/>
            <a:ext cx="2912826" cy="2677656"/>
          </a:xfrm>
          <a:prstGeom prst="rect">
            <a:avLst/>
          </a:prstGeom>
          <a:noFill/>
          <a:ln w="38100" cmpd="sng">
            <a:solidFill>
              <a:srgbClr val="FF0000"/>
            </a:solidFill>
          </a:ln>
        </p:spPr>
        <p:txBody>
          <a:bodyPr wrap="square" rtlCol="0">
            <a:spAutoFit/>
          </a:bodyPr>
          <a:lstStyle/>
          <a:p>
            <a:r>
              <a:rPr lang="is-IS" sz="2400" dirty="0"/>
              <a:t>char a;</a:t>
            </a:r>
          </a:p>
          <a:p>
            <a:r>
              <a:rPr lang="is-IS" sz="2400" dirty="0"/>
              <a:t>int b[];</a:t>
            </a:r>
          </a:p>
          <a:p>
            <a:r>
              <a:rPr lang="en-US" sz="2400" dirty="0"/>
              <a:t>v</a:t>
            </a:r>
            <a:r>
              <a:rPr lang="is-IS" sz="2400" dirty="0"/>
              <a:t>oid fn1 () {</a:t>
            </a:r>
          </a:p>
          <a:p>
            <a:r>
              <a:rPr lang="is-IS" sz="2400" dirty="0"/>
              <a:t>    a = 0;</a:t>
            </a:r>
          </a:p>
          <a:p>
            <a:r>
              <a:rPr lang="is-IS" sz="2400" dirty="0"/>
              <a:t>    for (; a &lt; 7; a += 1)</a:t>
            </a:r>
          </a:p>
          <a:p>
            <a:r>
              <a:rPr lang="is-IS" sz="2400" dirty="0"/>
              <a:t>        b[7 + a] = 0;</a:t>
            </a:r>
          </a:p>
          <a:p>
            <a:r>
              <a:rPr lang="is-IS" sz="2400" dirty="0"/>
              <a:t>}</a:t>
            </a:r>
          </a:p>
        </p:txBody>
      </p:sp>
      <p:sp>
        <p:nvSpPr>
          <p:cNvPr id="6" name="TextBox 5"/>
          <p:cNvSpPr txBox="1"/>
          <p:nvPr/>
        </p:nvSpPr>
        <p:spPr>
          <a:xfrm>
            <a:off x="1062976" y="3231157"/>
            <a:ext cx="2912826" cy="2677656"/>
          </a:xfrm>
          <a:prstGeom prst="rect">
            <a:avLst/>
          </a:prstGeom>
          <a:noFill/>
          <a:ln w="38100" cmpd="sng">
            <a:solidFill>
              <a:srgbClr val="FF0000"/>
            </a:solidFill>
          </a:ln>
        </p:spPr>
        <p:txBody>
          <a:bodyPr wrap="square" rtlCol="0">
            <a:spAutoFit/>
          </a:bodyPr>
          <a:lstStyle/>
          <a:p>
            <a:r>
              <a:rPr lang="is-IS" sz="2400" dirty="0"/>
              <a:t>int a[][7];</a:t>
            </a:r>
          </a:p>
          <a:p>
            <a:r>
              <a:rPr lang="is-IS" sz="2400" dirty="0"/>
              <a:t>char b;</a:t>
            </a:r>
          </a:p>
          <a:p>
            <a:r>
              <a:rPr lang="en-US" sz="2400" dirty="0"/>
              <a:t>v</a:t>
            </a:r>
            <a:r>
              <a:rPr lang="is-IS" sz="2400" dirty="0"/>
              <a:t>oid fn1 () {</a:t>
            </a:r>
          </a:p>
          <a:p>
            <a:r>
              <a:rPr lang="is-IS" sz="2400" dirty="0"/>
              <a:t>    b = 0;</a:t>
            </a:r>
          </a:p>
          <a:p>
            <a:r>
              <a:rPr lang="is-IS" sz="2400" dirty="0"/>
              <a:t>    for (; b &lt; 7; b += 1)</a:t>
            </a:r>
          </a:p>
          <a:p>
            <a:r>
              <a:rPr lang="is-IS" sz="2400" dirty="0"/>
              <a:t>        a[1][b] = 0;</a:t>
            </a:r>
          </a:p>
          <a:p>
            <a:r>
              <a:rPr lang="is-IS" sz="2400" dirty="0"/>
              <a:t>}</a:t>
            </a:r>
          </a:p>
        </p:txBody>
      </p:sp>
      <p:sp>
        <p:nvSpPr>
          <p:cNvPr id="7" name="TextBox 6"/>
          <p:cNvSpPr txBox="1"/>
          <p:nvPr/>
        </p:nvSpPr>
        <p:spPr>
          <a:xfrm>
            <a:off x="690243" y="6074221"/>
            <a:ext cx="3713509" cy="400110"/>
          </a:xfrm>
          <a:prstGeom prst="rect">
            <a:avLst/>
          </a:prstGeom>
          <a:noFill/>
        </p:spPr>
        <p:txBody>
          <a:bodyPr wrap="square" rtlCol="0">
            <a:spAutoFit/>
          </a:bodyPr>
          <a:lstStyle/>
          <a:p>
            <a:r>
              <a:rPr lang="en-US" sz="2000" dirty="0">
                <a:latin typeface="Arial Black"/>
                <a:cs typeface="Arial Black"/>
              </a:rPr>
              <a:t>GCC 4.3.0 crashes at –O3</a:t>
            </a:r>
          </a:p>
        </p:txBody>
      </p:sp>
      <p:sp>
        <p:nvSpPr>
          <p:cNvPr id="8" name="TextBox 7"/>
          <p:cNvSpPr txBox="1"/>
          <p:nvPr/>
        </p:nvSpPr>
        <p:spPr>
          <a:xfrm>
            <a:off x="4668835" y="4976792"/>
            <a:ext cx="3768729" cy="400110"/>
          </a:xfrm>
          <a:prstGeom prst="rect">
            <a:avLst/>
          </a:prstGeom>
          <a:noFill/>
        </p:spPr>
        <p:txBody>
          <a:bodyPr wrap="square" rtlCol="0">
            <a:spAutoFit/>
          </a:bodyPr>
          <a:lstStyle/>
          <a:p>
            <a:r>
              <a:rPr lang="en-US" sz="2000" dirty="0">
                <a:latin typeface="Arial Black"/>
                <a:cs typeface="Arial Black"/>
              </a:rPr>
              <a:t>GCC 4.3.0 crashes at –O3</a:t>
            </a:r>
          </a:p>
        </p:txBody>
      </p:sp>
      <p:sp>
        <p:nvSpPr>
          <p:cNvPr id="2" name="Slide Number Placeholder 1"/>
          <p:cNvSpPr>
            <a:spLocks noGrp="1"/>
          </p:cNvSpPr>
          <p:nvPr>
            <p:ph type="sldNum" sz="quarter" idx="12"/>
          </p:nvPr>
        </p:nvSpPr>
        <p:spPr/>
        <p:txBody>
          <a:bodyPr/>
          <a:lstStyle/>
          <a:p>
            <a:fld id="{CECA02B4-BC35-814F-9805-FDB6837E0B18}" type="slidenum">
              <a:rPr lang="en-US" smtClean="0"/>
              <a:t>4</a:t>
            </a:fld>
            <a:endParaRPr lang="en-US"/>
          </a:p>
        </p:txBody>
      </p:sp>
      <p:sp>
        <p:nvSpPr>
          <p:cNvPr id="9" name="TextBox 8"/>
          <p:cNvSpPr txBox="1"/>
          <p:nvPr/>
        </p:nvSpPr>
        <p:spPr>
          <a:xfrm>
            <a:off x="5011169" y="1388367"/>
            <a:ext cx="3147508" cy="3416320"/>
          </a:xfrm>
          <a:prstGeom prst="rect">
            <a:avLst/>
          </a:prstGeom>
          <a:noFill/>
          <a:ln w="38100" cmpd="sng">
            <a:solidFill>
              <a:srgbClr val="FF0000"/>
            </a:solidFill>
          </a:ln>
        </p:spPr>
        <p:txBody>
          <a:bodyPr wrap="square" rtlCol="0">
            <a:spAutoFit/>
          </a:bodyPr>
          <a:lstStyle/>
          <a:p>
            <a:r>
              <a:rPr lang="en-US" sz="2400" dirty="0" err="1"/>
              <a:t>struct</a:t>
            </a:r>
            <a:r>
              <a:rPr lang="en-US" sz="2400" dirty="0"/>
              <a:t> S1</a:t>
            </a:r>
          </a:p>
          <a:p>
            <a:r>
              <a:rPr lang="en-US" sz="2400" dirty="0"/>
              <a:t>{</a:t>
            </a:r>
          </a:p>
          <a:p>
            <a:r>
              <a:rPr lang="en-US" sz="2400" dirty="0"/>
              <a:t>    volatile </a:t>
            </a:r>
            <a:r>
              <a:rPr lang="en-US" sz="2400" dirty="0" err="1"/>
              <a:t>int</a:t>
            </a:r>
            <a:r>
              <a:rPr lang="en-US" sz="2400" dirty="0"/>
              <a:t> f2:1</a:t>
            </a:r>
          </a:p>
          <a:p>
            <a:r>
              <a:rPr lang="en-US" sz="2400" dirty="0"/>
              <a:t>};</a:t>
            </a:r>
          </a:p>
          <a:p>
            <a:r>
              <a:rPr lang="en-US" sz="2400" dirty="0"/>
              <a:t>static </a:t>
            </a:r>
            <a:r>
              <a:rPr lang="en-US" sz="2400" dirty="0" err="1"/>
              <a:t>struct</a:t>
            </a:r>
            <a:r>
              <a:rPr lang="en-US" sz="2400" dirty="0"/>
              <a:t> S1 a;</a:t>
            </a:r>
          </a:p>
          <a:p>
            <a:r>
              <a:rPr lang="en-US" sz="2400" dirty="0"/>
              <a:t>void main ()</a:t>
            </a:r>
          </a:p>
          <a:p>
            <a:r>
              <a:rPr lang="en-US" sz="2400" dirty="0"/>
              <a:t>{</a:t>
            </a:r>
          </a:p>
          <a:p>
            <a:r>
              <a:rPr lang="en-US" sz="2400" dirty="0"/>
              <a:t>    </a:t>
            </a:r>
            <a:r>
              <a:rPr lang="en-US" sz="2400" dirty="0" err="1"/>
              <a:t>printf</a:t>
            </a:r>
            <a:r>
              <a:rPr lang="en-US" sz="2400" dirty="0"/>
              <a:t> ("%d\n", a.f2);</a:t>
            </a:r>
          </a:p>
          <a:p>
            <a:r>
              <a:rPr lang="en-US" sz="2400" dirty="0"/>
              <a:t>}</a:t>
            </a:r>
          </a:p>
        </p:txBody>
      </p:sp>
    </p:spTree>
    <p:extLst>
      <p:ext uri="{BB962C8B-B14F-4D97-AF65-F5344CB8AC3E}">
        <p14:creationId xmlns:p14="http://schemas.microsoft.com/office/powerpoint/2010/main" val="3941965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ECA02B4-BC35-814F-9805-FDB6837E0B18}" type="slidenum">
              <a:rPr lang="en-US" smtClean="0"/>
              <a:t>5</a:t>
            </a:fld>
            <a:endParaRPr lang="en-US"/>
          </a:p>
        </p:txBody>
      </p:sp>
      <p:grpSp>
        <p:nvGrpSpPr>
          <p:cNvPr id="57" name="Group 56"/>
          <p:cNvGrpSpPr/>
          <p:nvPr/>
        </p:nvGrpSpPr>
        <p:grpSpPr>
          <a:xfrm>
            <a:off x="688172" y="1027518"/>
            <a:ext cx="7822047" cy="584775"/>
            <a:chOff x="688172" y="448552"/>
            <a:chExt cx="7822047" cy="584775"/>
          </a:xfrm>
        </p:grpSpPr>
        <p:sp>
          <p:nvSpPr>
            <p:cNvPr id="58" name="TextBox 57"/>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59" name="TextBox 58"/>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0" name="TextBox 59"/>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1" name="TextBox 60"/>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2" name="TextBox 61"/>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3" name="TextBox 62"/>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4" name="TextBox 63"/>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5" name="TextBox 64"/>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6" name="TextBox 65"/>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7" name="TextBox 66"/>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68" name="TextBox 67"/>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69" name="Group 68"/>
          <p:cNvGrpSpPr/>
          <p:nvPr/>
        </p:nvGrpSpPr>
        <p:grpSpPr>
          <a:xfrm>
            <a:off x="688172" y="1764693"/>
            <a:ext cx="7822047" cy="584775"/>
            <a:chOff x="688172" y="448552"/>
            <a:chExt cx="7822047" cy="584775"/>
          </a:xfrm>
        </p:grpSpPr>
        <p:sp>
          <p:nvSpPr>
            <p:cNvPr id="70" name="TextBox 69"/>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1" name="TextBox 70"/>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2" name="TextBox 71"/>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3" name="TextBox 72"/>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4" name="TextBox 73"/>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5" name="TextBox 74"/>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6" name="TextBox 75"/>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7" name="TextBox 76"/>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8" name="TextBox 77"/>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79" name="TextBox 78"/>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0" name="TextBox 79"/>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81" name="Group 80"/>
          <p:cNvGrpSpPr/>
          <p:nvPr/>
        </p:nvGrpSpPr>
        <p:grpSpPr>
          <a:xfrm>
            <a:off x="688172" y="2500837"/>
            <a:ext cx="7822047" cy="584775"/>
            <a:chOff x="688172" y="448552"/>
            <a:chExt cx="7822047" cy="584775"/>
          </a:xfrm>
        </p:grpSpPr>
        <p:sp>
          <p:nvSpPr>
            <p:cNvPr id="82" name="TextBox 81"/>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3" name="TextBox 82"/>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4" name="TextBox 83"/>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5" name="TextBox 84"/>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6" name="TextBox 85"/>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7" name="TextBox 86"/>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8" name="TextBox 87"/>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89" name="TextBox 88"/>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0" name="TextBox 89"/>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1" name="TextBox 90"/>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2" name="TextBox 91"/>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93" name="Group 92"/>
          <p:cNvGrpSpPr/>
          <p:nvPr/>
        </p:nvGrpSpPr>
        <p:grpSpPr>
          <a:xfrm>
            <a:off x="688172" y="3238012"/>
            <a:ext cx="7822047" cy="584775"/>
            <a:chOff x="688172" y="448552"/>
            <a:chExt cx="7822047" cy="584775"/>
          </a:xfrm>
        </p:grpSpPr>
        <p:sp>
          <p:nvSpPr>
            <p:cNvPr id="94" name="TextBox 93"/>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5" name="TextBox 94"/>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6" name="TextBox 95"/>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7" name="TextBox 96"/>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8" name="TextBox 97"/>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99" name="TextBox 98"/>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0" name="TextBox 99"/>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1" name="TextBox 100"/>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2" name="TextBox 101"/>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3" name="TextBox 102"/>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4" name="TextBox 103"/>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105" name="Group 104"/>
          <p:cNvGrpSpPr/>
          <p:nvPr/>
        </p:nvGrpSpPr>
        <p:grpSpPr>
          <a:xfrm>
            <a:off x="688172" y="3942103"/>
            <a:ext cx="7822047" cy="584775"/>
            <a:chOff x="688172" y="448552"/>
            <a:chExt cx="7822047" cy="584775"/>
          </a:xfrm>
        </p:grpSpPr>
        <p:sp>
          <p:nvSpPr>
            <p:cNvPr id="106" name="TextBox 105"/>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7" name="TextBox 106"/>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8" name="TextBox 107"/>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09" name="TextBox 108"/>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0" name="TextBox 109"/>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1" name="TextBox 110"/>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2" name="TextBox 111"/>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3" name="TextBox 112"/>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4" name="TextBox 113"/>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5" name="TextBox 114"/>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6" name="TextBox 115"/>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117" name="Group 116"/>
          <p:cNvGrpSpPr/>
          <p:nvPr/>
        </p:nvGrpSpPr>
        <p:grpSpPr>
          <a:xfrm>
            <a:off x="688172" y="4679278"/>
            <a:ext cx="7822047" cy="584775"/>
            <a:chOff x="688172" y="448552"/>
            <a:chExt cx="7822047" cy="584775"/>
          </a:xfrm>
        </p:grpSpPr>
        <p:sp>
          <p:nvSpPr>
            <p:cNvPr id="118" name="TextBox 117"/>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19" name="TextBox 118"/>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0" name="TextBox 119"/>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1" name="TextBox 120"/>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2" name="TextBox 121"/>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3" name="TextBox 122"/>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4" name="TextBox 123"/>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5" name="TextBox 124"/>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6" name="TextBox 125"/>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7" name="TextBox 126"/>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28" name="TextBox 127"/>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grpSp>
        <p:nvGrpSpPr>
          <p:cNvPr id="129" name="Group 128"/>
          <p:cNvGrpSpPr/>
          <p:nvPr/>
        </p:nvGrpSpPr>
        <p:grpSpPr>
          <a:xfrm>
            <a:off x="688172" y="5415422"/>
            <a:ext cx="7822047" cy="584775"/>
            <a:chOff x="688172" y="448552"/>
            <a:chExt cx="7822047" cy="584775"/>
          </a:xfrm>
        </p:grpSpPr>
        <p:sp>
          <p:nvSpPr>
            <p:cNvPr id="130" name="TextBox 129"/>
            <p:cNvSpPr txBox="1"/>
            <p:nvPr/>
          </p:nvSpPr>
          <p:spPr>
            <a:xfrm>
              <a:off x="688172"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1" name="TextBox 130"/>
            <p:cNvSpPr txBox="1"/>
            <p:nvPr/>
          </p:nvSpPr>
          <p:spPr>
            <a:xfrm>
              <a:off x="1408643"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2" name="TextBox 131"/>
            <p:cNvSpPr txBox="1"/>
            <p:nvPr/>
          </p:nvSpPr>
          <p:spPr>
            <a:xfrm>
              <a:off x="214553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3" name="TextBox 132"/>
            <p:cNvSpPr txBox="1"/>
            <p:nvPr/>
          </p:nvSpPr>
          <p:spPr>
            <a:xfrm>
              <a:off x="286600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4" name="TextBox 133"/>
            <p:cNvSpPr txBox="1"/>
            <p:nvPr/>
          </p:nvSpPr>
          <p:spPr>
            <a:xfrm>
              <a:off x="3602900"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5" name="TextBox 134"/>
            <p:cNvSpPr txBox="1"/>
            <p:nvPr/>
          </p:nvSpPr>
          <p:spPr>
            <a:xfrm>
              <a:off x="4323371"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6" name="TextBox 135"/>
            <p:cNvSpPr txBox="1"/>
            <p:nvPr/>
          </p:nvSpPr>
          <p:spPr>
            <a:xfrm>
              <a:off x="5060264"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7" name="TextBox 136"/>
            <p:cNvSpPr txBox="1"/>
            <p:nvPr/>
          </p:nvSpPr>
          <p:spPr>
            <a:xfrm>
              <a:off x="5780735"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8" name="TextBox 137"/>
            <p:cNvSpPr txBox="1"/>
            <p:nvPr/>
          </p:nvSpPr>
          <p:spPr>
            <a:xfrm>
              <a:off x="6501206"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39" name="TextBox 138"/>
            <p:cNvSpPr txBox="1"/>
            <p:nvPr/>
          </p:nvSpPr>
          <p:spPr>
            <a:xfrm>
              <a:off x="7221677"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sp>
          <p:nvSpPr>
            <p:cNvPr id="140" name="TextBox 139"/>
            <p:cNvSpPr txBox="1"/>
            <p:nvPr/>
          </p:nvSpPr>
          <p:spPr>
            <a:xfrm>
              <a:off x="7942148" y="448552"/>
              <a:ext cx="568071" cy="584775"/>
            </a:xfrm>
            <a:prstGeom prst="rect">
              <a:avLst/>
            </a:prstGeom>
            <a:solidFill>
              <a:schemeClr val="bg1"/>
            </a:solidFill>
            <a:ln>
              <a:solidFill>
                <a:srgbClr val="FF0000"/>
              </a:solidFill>
            </a:ln>
          </p:spPr>
          <p:txBody>
            <a:bodyPr wrap="square" rtlCol="0">
              <a:spAutoFit/>
            </a:bodyPr>
            <a:lstStyle/>
            <a:p>
              <a:r>
                <a:rPr lang="is-IS" sz="400" dirty="0"/>
                <a:t>char a;</a:t>
              </a:r>
            </a:p>
            <a:p>
              <a:r>
                <a:rPr lang="is-IS" sz="400" dirty="0"/>
                <a:t>int b[];</a:t>
              </a:r>
            </a:p>
            <a:p>
              <a:r>
                <a:rPr lang="en-US" sz="400" dirty="0"/>
                <a:t>v</a:t>
              </a:r>
              <a:r>
                <a:rPr lang="is-IS" sz="400" dirty="0"/>
                <a:t>oid fn1 () {</a:t>
              </a:r>
            </a:p>
            <a:p>
              <a:r>
                <a:rPr lang="is-IS" sz="400" dirty="0"/>
                <a:t>    a = 0;</a:t>
              </a:r>
            </a:p>
            <a:p>
              <a:r>
                <a:rPr lang="is-IS" sz="400" dirty="0"/>
                <a:t>    for (; a &lt; 7; a += 1)</a:t>
              </a:r>
            </a:p>
            <a:p>
              <a:r>
                <a:rPr lang="is-IS" sz="400" dirty="0"/>
                <a:t>        b[7 + a] = 0;</a:t>
              </a:r>
            </a:p>
            <a:p>
              <a:r>
                <a:rPr lang="is-IS" sz="400" dirty="0"/>
                <a:t>}</a:t>
              </a:r>
            </a:p>
          </p:txBody>
        </p:sp>
      </p:grpSp>
    </p:spTree>
    <p:extLst>
      <p:ext uri="{BB962C8B-B14F-4D97-AF65-F5344CB8AC3E}">
        <p14:creationId xmlns:p14="http://schemas.microsoft.com/office/powerpoint/2010/main" val="22851504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Problems</a:t>
            </a:r>
          </a:p>
        </p:txBody>
      </p:sp>
      <p:sp>
        <p:nvSpPr>
          <p:cNvPr id="3" name="Content Placeholder 2"/>
          <p:cNvSpPr>
            <a:spLocks noGrp="1"/>
          </p:cNvSpPr>
          <p:nvPr>
            <p:ph idx="1"/>
          </p:nvPr>
        </p:nvSpPr>
        <p:spPr>
          <a:xfrm>
            <a:off x="457200" y="1434528"/>
            <a:ext cx="8229600" cy="4525963"/>
          </a:xfrm>
        </p:spPr>
        <p:txBody>
          <a:bodyPr>
            <a:normAutofit fontScale="92500"/>
          </a:bodyPr>
          <a:lstStyle/>
          <a:p>
            <a:r>
              <a:rPr lang="en-US" sz="4000" dirty="0" err="1"/>
              <a:t>Fuzzers</a:t>
            </a:r>
            <a:r>
              <a:rPr lang="en-US" sz="4000" dirty="0"/>
              <a:t> (compiler </a:t>
            </a:r>
            <a:r>
              <a:rPr lang="en-US" sz="4000" dirty="0" err="1"/>
              <a:t>fuzzers</a:t>
            </a:r>
            <a:r>
              <a:rPr lang="en-US" sz="4000" dirty="0"/>
              <a:t> in particular) produce a huge number of test cases</a:t>
            </a:r>
          </a:p>
          <a:p>
            <a:r>
              <a:rPr lang="en-US" sz="4000" dirty="0"/>
              <a:t>Triaging these is… not fun</a:t>
            </a:r>
          </a:p>
          <a:p>
            <a:r>
              <a:rPr lang="en-US" sz="4000" dirty="0"/>
              <a:t>Wrong-code bugs have no symptoms to help triage, just </a:t>
            </a:r>
            <a:r>
              <a:rPr lang="en-US" sz="4000" dirty="0" err="1"/>
              <a:t>miscompiled</a:t>
            </a:r>
            <a:r>
              <a:rPr lang="en-US" sz="4000" dirty="0"/>
              <a:t> source</a:t>
            </a:r>
          </a:p>
          <a:p>
            <a:endParaRPr lang="en-US" sz="4000" dirty="0"/>
          </a:p>
          <a:p>
            <a:r>
              <a:rPr lang="en-US" sz="4000" dirty="0"/>
              <a:t>Debugging compiler bugs is… not fun</a:t>
            </a:r>
          </a:p>
        </p:txBody>
      </p:sp>
      <p:sp>
        <p:nvSpPr>
          <p:cNvPr id="4" name="Slide Number Placeholder 3"/>
          <p:cNvSpPr>
            <a:spLocks noGrp="1"/>
          </p:cNvSpPr>
          <p:nvPr>
            <p:ph type="sldNum" sz="quarter" idx="12"/>
          </p:nvPr>
        </p:nvSpPr>
        <p:spPr/>
        <p:txBody>
          <a:bodyPr/>
          <a:lstStyle/>
          <a:p>
            <a:fld id="{CECA02B4-BC35-814F-9805-FDB6837E0B18}" type="slidenum">
              <a:rPr lang="en-US" smtClean="0"/>
              <a:t>6</a:t>
            </a:fld>
            <a:endParaRPr lang="en-US" dirty="0"/>
          </a:p>
        </p:txBody>
      </p:sp>
    </p:spTree>
    <p:extLst>
      <p:ext uri="{BB962C8B-B14F-4D97-AF65-F5344CB8AC3E}">
        <p14:creationId xmlns:p14="http://schemas.microsoft.com/office/powerpoint/2010/main" val="1102909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r>
              <a:rPr lang="en-US" sz="4000" dirty="0"/>
              <a:t>Report one bug</a:t>
            </a:r>
          </a:p>
        </p:txBody>
      </p:sp>
      <p:sp>
        <p:nvSpPr>
          <p:cNvPr id="5" name="TextBox 4"/>
          <p:cNvSpPr txBox="1"/>
          <p:nvPr/>
        </p:nvSpPr>
        <p:spPr>
          <a:xfrm>
            <a:off x="2291608" y="2595476"/>
            <a:ext cx="4169071" cy="923330"/>
          </a:xfrm>
          <a:prstGeom prst="rect">
            <a:avLst/>
          </a:prstGeom>
          <a:noFill/>
          <a:ln>
            <a:noFill/>
          </a:ln>
        </p:spPr>
        <p:txBody>
          <a:bodyPr wrap="square" rtlCol="0">
            <a:spAutoFit/>
          </a:bodyPr>
          <a:lstStyle/>
          <a:p>
            <a:pPr algn="ctr"/>
            <a:r>
              <a:rPr lang="en-US" sz="5400" dirty="0">
                <a:solidFill>
                  <a:srgbClr val="3366FF"/>
                </a:solidFill>
                <a:latin typeface="Apple Casual"/>
                <a:cs typeface="Apple Casual"/>
              </a:rPr>
              <a:t>Then Wait…</a:t>
            </a:r>
          </a:p>
        </p:txBody>
      </p:sp>
      <p:sp>
        <p:nvSpPr>
          <p:cNvPr id="2" name="Slide Number Placeholder 1"/>
          <p:cNvSpPr>
            <a:spLocks noGrp="1"/>
          </p:cNvSpPr>
          <p:nvPr>
            <p:ph type="sldNum" sz="quarter" idx="12"/>
          </p:nvPr>
        </p:nvSpPr>
        <p:spPr/>
        <p:txBody>
          <a:bodyPr/>
          <a:lstStyle/>
          <a:p>
            <a:fld id="{CECA02B4-BC35-814F-9805-FDB6837E0B18}" type="slidenum">
              <a:rPr lang="en-US" smtClean="0"/>
              <a:t>7</a:t>
            </a:fld>
            <a:endParaRPr lang="en-US"/>
          </a:p>
        </p:txBody>
      </p:sp>
      <p:sp>
        <p:nvSpPr>
          <p:cNvPr id="7" name="Title 1"/>
          <p:cNvSpPr>
            <a:spLocks noGrp="1"/>
          </p:cNvSpPr>
          <p:nvPr>
            <p:ph type="title"/>
          </p:nvPr>
        </p:nvSpPr>
        <p:spPr>
          <a:xfrm>
            <a:off x="457200" y="274638"/>
            <a:ext cx="8229600" cy="1143000"/>
          </a:xfrm>
        </p:spPr>
        <p:txBody>
          <a:bodyPr>
            <a:normAutofit/>
          </a:bodyPr>
          <a:lstStyle/>
          <a:p>
            <a:r>
              <a:rPr lang="en-US" sz="4800" dirty="0"/>
              <a:t>Solution #1</a:t>
            </a:r>
          </a:p>
        </p:txBody>
      </p:sp>
    </p:spTree>
    <p:extLst>
      <p:ext uri="{BB962C8B-B14F-4D97-AF65-F5344CB8AC3E}">
        <p14:creationId xmlns:p14="http://schemas.microsoft.com/office/powerpoint/2010/main" val="3729821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44977"/>
            <a:ext cx="8229600" cy="815803"/>
          </a:xfrm>
        </p:spPr>
        <p:txBody>
          <a:bodyPr>
            <a:normAutofit/>
          </a:bodyPr>
          <a:lstStyle/>
          <a:p>
            <a:r>
              <a:rPr lang="en-US" sz="4000" dirty="0"/>
              <a:t>Report one bug</a:t>
            </a:r>
          </a:p>
        </p:txBody>
      </p:sp>
      <p:sp>
        <p:nvSpPr>
          <p:cNvPr id="5" name="TextBox 4"/>
          <p:cNvSpPr txBox="1"/>
          <p:nvPr/>
        </p:nvSpPr>
        <p:spPr>
          <a:xfrm>
            <a:off x="2291608" y="2595476"/>
            <a:ext cx="4169071" cy="923330"/>
          </a:xfrm>
          <a:prstGeom prst="rect">
            <a:avLst/>
          </a:prstGeom>
          <a:noFill/>
          <a:ln>
            <a:noFill/>
          </a:ln>
        </p:spPr>
        <p:txBody>
          <a:bodyPr wrap="square" rtlCol="0">
            <a:spAutoFit/>
          </a:bodyPr>
          <a:lstStyle/>
          <a:p>
            <a:pPr algn="ctr"/>
            <a:r>
              <a:rPr lang="en-US" sz="5400" dirty="0">
                <a:solidFill>
                  <a:srgbClr val="3366FF"/>
                </a:solidFill>
                <a:latin typeface="Apple Casual"/>
                <a:cs typeface="Apple Casual"/>
              </a:rPr>
              <a:t>Then Wait…</a:t>
            </a:r>
          </a:p>
        </p:txBody>
      </p:sp>
      <p:sp>
        <p:nvSpPr>
          <p:cNvPr id="6" name="TextBox 5"/>
          <p:cNvSpPr txBox="1"/>
          <p:nvPr/>
        </p:nvSpPr>
        <p:spPr>
          <a:xfrm>
            <a:off x="648829" y="3782766"/>
            <a:ext cx="7789484" cy="2554545"/>
          </a:xfrm>
          <a:prstGeom prst="rect">
            <a:avLst/>
          </a:prstGeom>
          <a:noFill/>
        </p:spPr>
        <p:txBody>
          <a:bodyPr wrap="square" rtlCol="0">
            <a:spAutoFit/>
          </a:bodyPr>
          <a:lstStyle/>
          <a:p>
            <a:r>
              <a:rPr lang="en-US" sz="4000" dirty="0"/>
              <a:t>Everyone go look and see how many open, assigned, at least moderate priority bugs GCC, LLVM, etc. have in their issue databases</a:t>
            </a:r>
          </a:p>
        </p:txBody>
      </p:sp>
      <p:sp>
        <p:nvSpPr>
          <p:cNvPr id="2" name="Slide Number Placeholder 1"/>
          <p:cNvSpPr>
            <a:spLocks noGrp="1"/>
          </p:cNvSpPr>
          <p:nvPr>
            <p:ph type="sldNum" sz="quarter" idx="12"/>
          </p:nvPr>
        </p:nvSpPr>
        <p:spPr/>
        <p:txBody>
          <a:bodyPr/>
          <a:lstStyle/>
          <a:p>
            <a:fld id="{CECA02B4-BC35-814F-9805-FDB6837E0B18}" type="slidenum">
              <a:rPr lang="en-US" smtClean="0"/>
              <a:t>8</a:t>
            </a:fld>
            <a:endParaRPr lang="en-US"/>
          </a:p>
        </p:txBody>
      </p:sp>
      <p:sp>
        <p:nvSpPr>
          <p:cNvPr id="7" name="Title 1"/>
          <p:cNvSpPr>
            <a:spLocks noGrp="1"/>
          </p:cNvSpPr>
          <p:nvPr>
            <p:ph type="title"/>
          </p:nvPr>
        </p:nvSpPr>
        <p:spPr>
          <a:xfrm>
            <a:off x="457200" y="274638"/>
            <a:ext cx="8229600" cy="1143000"/>
          </a:xfrm>
        </p:spPr>
        <p:txBody>
          <a:bodyPr>
            <a:normAutofit/>
          </a:bodyPr>
          <a:lstStyle/>
          <a:p>
            <a:r>
              <a:rPr lang="en-US" sz="4800" dirty="0"/>
              <a:t>Solution #1</a:t>
            </a:r>
          </a:p>
        </p:txBody>
      </p:sp>
    </p:spTree>
    <p:extLst>
      <p:ext uri="{BB962C8B-B14F-4D97-AF65-F5344CB8AC3E}">
        <p14:creationId xmlns:p14="http://schemas.microsoft.com/office/powerpoint/2010/main" val="40861522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36698</TotalTime>
  <Words>5745</Words>
  <Application>Microsoft Macintosh PowerPoint</Application>
  <PresentationFormat>On-screen Show (4:3)</PresentationFormat>
  <Paragraphs>899</Paragraphs>
  <Slides>41</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Apple Casual</vt:lpstr>
      <vt:lpstr>Arial</vt:lpstr>
      <vt:lpstr>Arial Black</vt:lpstr>
      <vt:lpstr>Calibri</vt:lpstr>
      <vt:lpstr>Lucida Console</vt:lpstr>
      <vt:lpstr>Office Theme</vt:lpstr>
      <vt:lpstr>Causal Distance-Metric-Based Assistance for Debugging After Compiler Fuzzing</vt:lpstr>
      <vt:lpstr>PowerPoint Presentation</vt:lpstr>
      <vt:lpstr>PowerPoint Presentation</vt:lpstr>
      <vt:lpstr>PowerPoint Presentation</vt:lpstr>
      <vt:lpstr>PowerPoint Presentation</vt:lpstr>
      <vt:lpstr>PowerPoint Presentation</vt:lpstr>
      <vt:lpstr>Problems</vt:lpstr>
      <vt:lpstr>Solution #1</vt:lpstr>
      <vt:lpstr>Solution #1</vt:lpstr>
      <vt:lpstr>Solution #2</vt:lpstr>
      <vt:lpstr>PowerPoint Presentation</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Furthest Point First [Gonzalez 1985]</vt:lpstr>
      <vt:lpstr>The FPF (Partial) Solution</vt:lpstr>
      <vt:lpstr>PLDI 13 Metrics</vt:lpstr>
      <vt:lpstr>Enter the Mutants</vt:lpstr>
      <vt:lpstr>Our Proposal</vt:lpstr>
      <vt:lpstr>PowerPoint Presentation</vt:lpstr>
      <vt:lpstr>A Causal Metric</vt:lpstr>
      <vt:lpstr>Fault Localization by Repair</vt:lpstr>
      <vt:lpstr>Experiments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Few More Points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the Utility of Compiler Fuzzers</dc:title>
  <dc:creator>Yang Chen</dc:creator>
  <cp:lastModifiedBy>Groce, Alex</cp:lastModifiedBy>
  <cp:revision>1426</cp:revision>
  <dcterms:created xsi:type="dcterms:W3CDTF">2013-03-10T05:12:09Z</dcterms:created>
  <dcterms:modified xsi:type="dcterms:W3CDTF">2018-11-25T20:50:58Z</dcterms:modified>
</cp:coreProperties>
</file>